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handoutMasterIdLst>
    <p:handoutMasterId r:id="rId34"/>
  </p:handoutMasterIdLst>
  <p:sldIdLst>
    <p:sldId id="1284" r:id="rId2"/>
    <p:sldId id="1299" r:id="rId3"/>
    <p:sldId id="637" r:id="rId4"/>
    <p:sldId id="1313" r:id="rId5"/>
    <p:sldId id="1301" r:id="rId6"/>
    <p:sldId id="1302" r:id="rId7"/>
    <p:sldId id="1300" r:id="rId8"/>
    <p:sldId id="1303" r:id="rId9"/>
    <p:sldId id="1305" r:id="rId10"/>
    <p:sldId id="1307" r:id="rId11"/>
    <p:sldId id="1308" r:id="rId12"/>
    <p:sldId id="1309" r:id="rId13"/>
    <p:sldId id="1306" r:id="rId14"/>
    <p:sldId id="1311" r:id="rId15"/>
    <p:sldId id="1310" r:id="rId16"/>
    <p:sldId id="1314" r:id="rId17"/>
    <p:sldId id="1315" r:id="rId18"/>
    <p:sldId id="1318" r:id="rId19"/>
    <p:sldId id="1317" r:id="rId20"/>
    <p:sldId id="1319" r:id="rId21"/>
    <p:sldId id="1321" r:id="rId22"/>
    <p:sldId id="1320" r:id="rId23"/>
    <p:sldId id="1323" r:id="rId24"/>
    <p:sldId id="1324" r:id="rId25"/>
    <p:sldId id="1325" r:id="rId26"/>
    <p:sldId id="1322" r:id="rId27"/>
    <p:sldId id="1326" r:id="rId28"/>
    <p:sldId id="1327" r:id="rId29"/>
    <p:sldId id="1328" r:id="rId30"/>
    <p:sldId id="1329" r:id="rId31"/>
    <p:sldId id="1251" r:id="rId3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80" userDrawn="1">
          <p15:clr>
            <a:srgbClr val="A4A3A4"/>
          </p15:clr>
        </p15:guide>
        <p15:guide id="2" pos="1728" userDrawn="1">
          <p15:clr>
            <a:srgbClr val="A4A3A4"/>
          </p15:clr>
        </p15:guide>
        <p15:guide id="3" orient="horz" pos="314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B0F0"/>
    <a:srgbClr val="FFC000"/>
    <a:srgbClr val="37F93A"/>
    <a:srgbClr val="383738"/>
    <a:srgbClr val="E0CAAD"/>
    <a:srgbClr val="EDBB0D"/>
    <a:srgbClr val="0873BA"/>
    <a:srgbClr val="C7AE2A"/>
    <a:srgbClr val="0772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Orta Stil 2 - Vurgu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Orta Stil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Orta Stil 2 - Vurgu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481" autoAdjust="0"/>
    <p:restoredTop sz="86196" autoAdjust="0"/>
  </p:normalViewPr>
  <p:slideViewPr>
    <p:cSldViewPr snapToGrid="0" showGuides="1">
      <p:cViewPr varScale="1">
        <p:scale>
          <a:sx n="96" d="100"/>
          <a:sy n="96" d="100"/>
        </p:scale>
        <p:origin x="536" y="176"/>
      </p:cViewPr>
      <p:guideLst>
        <p:guide orient="horz" pos="1680"/>
        <p:guide pos="1728"/>
        <p:guide orient="horz" pos="3144"/>
      </p:guideLst>
    </p:cSldViewPr>
  </p:slideViewPr>
  <p:notesTextViewPr>
    <p:cViewPr>
      <p:scale>
        <a:sx n="1" d="1"/>
        <a:sy n="1" d="1"/>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1174156-DE08-A711-2D5C-6D08BDD94E4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BC2E8E9-A837-AD4B-84E2-48F2DD85AA9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8EA89A1-4FCC-4227-9B7F-22F5A7298973}" type="datetimeFigureOut">
              <a:rPr lang="en-US" smtClean="0"/>
              <a:t>5/10/24</a:t>
            </a:fld>
            <a:endParaRPr lang="en-US"/>
          </a:p>
        </p:txBody>
      </p:sp>
      <p:sp>
        <p:nvSpPr>
          <p:cNvPr id="4" name="Footer Placeholder 3">
            <a:extLst>
              <a:ext uri="{FF2B5EF4-FFF2-40B4-BE49-F238E27FC236}">
                <a16:creationId xmlns:a16="http://schemas.microsoft.com/office/drawing/2014/main" id="{EDD3BC8C-ECC1-AE09-29E8-B829B1B6DC0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3689EEC-9076-9792-BB41-7D8E27118F0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427491F-CBFB-449B-B90D-EA7B6B0EB99F}" type="slidenum">
              <a:rPr lang="en-US" smtClean="0"/>
              <a:t>‹#›</a:t>
            </a:fld>
            <a:endParaRPr lang="en-US"/>
          </a:p>
        </p:txBody>
      </p:sp>
    </p:spTree>
    <p:extLst>
      <p:ext uri="{BB962C8B-B14F-4D97-AF65-F5344CB8AC3E}">
        <p14:creationId xmlns:p14="http://schemas.microsoft.com/office/powerpoint/2010/main" val="186192775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tiff>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tiff>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jp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9DEAE3-6E47-4F98-99E6-7B4B82BF7D07}" type="datetimeFigureOut">
              <a:rPr lang="en-US" smtClean="0"/>
              <a:t>5/10/24</a:t>
            </a:fld>
            <a:endParaRPr lang="en-US"/>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3EF4E6-D833-4BBA-95D0-DD1ABD121035}" type="slidenum">
              <a:rPr lang="en-US" smtClean="0"/>
              <a:t>‹#›</a:t>
            </a:fld>
            <a:endParaRPr lang="en-US"/>
          </a:p>
        </p:txBody>
      </p:sp>
    </p:spTree>
    <p:extLst>
      <p:ext uri="{BB962C8B-B14F-4D97-AF65-F5344CB8AC3E}">
        <p14:creationId xmlns:p14="http://schemas.microsoft.com/office/powerpoint/2010/main" val="100768948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c7997698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c7997698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7168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cce9a06120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cce9a06120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829032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580938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854014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677371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503041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effectLst/>
                <a:latin typeface="Helvetica" pitchFamily="2" charset="0"/>
              </a:rPr>
              <a:t>Mixed precision acceleration enhances pre-training efficiency by using the low-precision model for forward and backward propagation and converting the calculated low-precision</a:t>
            </a:r>
          </a:p>
          <a:p>
            <a:r>
              <a:rPr lang="en-US" dirty="0">
                <a:effectLst/>
                <a:latin typeface="Helvetica" pitchFamily="2" charset="0"/>
              </a:rPr>
              <a:t>gradients to high-precision ones for updating the original high-precision weights. For example, </a:t>
            </a:r>
            <a:r>
              <a:rPr lang="en-US" dirty="0" err="1">
                <a:solidFill>
                  <a:srgbClr val="00FFFF"/>
                </a:solidFill>
                <a:effectLst/>
                <a:latin typeface="Helvetica" pitchFamily="2" charset="0"/>
              </a:rPr>
              <a:t>Micikevicius</a:t>
            </a:r>
            <a:r>
              <a:rPr lang="en-US" dirty="0">
                <a:solidFill>
                  <a:schemeClr val="tx1"/>
                </a:solidFill>
                <a:effectLst/>
                <a:latin typeface="Helvetica" pitchFamily="2" charset="0"/>
              </a:rPr>
              <a:t> </a:t>
            </a:r>
            <a:r>
              <a:rPr lang="en-US" dirty="0">
                <a:solidFill>
                  <a:srgbClr val="00FFFF"/>
                </a:solidFill>
                <a:effectLst/>
                <a:latin typeface="Helvetica" pitchFamily="2" charset="0"/>
              </a:rPr>
              <a:t>et al. </a:t>
            </a:r>
            <a:r>
              <a:rPr lang="en-US" dirty="0">
                <a:effectLst/>
                <a:latin typeface="Helvetica" pitchFamily="2" charset="0"/>
              </a:rPr>
              <a:t>(</a:t>
            </a:r>
            <a:r>
              <a:rPr lang="en-US" dirty="0">
                <a:solidFill>
                  <a:srgbClr val="00FFFF"/>
                </a:solidFill>
                <a:effectLst/>
                <a:latin typeface="Helvetica" pitchFamily="2" charset="0"/>
              </a:rPr>
              <a:t>2017</a:t>
            </a:r>
            <a:r>
              <a:rPr lang="en-US" dirty="0">
                <a:effectLst/>
                <a:latin typeface="Helvetica" pitchFamily="2" charset="0"/>
              </a:rPr>
              <a:t>) propose Automatic Mixed Precision (AMP) to keep a master copy of weights in full-precision FP32 for updates, whereas weights, activations, and gradients are stored in FP16 for arithmetic operations.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8086973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951286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dfc3c89329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dfc3c89329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128084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dfc3c8932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dfc3c8932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418471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741846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252342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754661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148545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180358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741204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912590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719361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144818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217820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376633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4E81925-CA98-455D-A45B-7A71D36D9055}" type="slidenum">
              <a:rPr lang="en-US" smtClean="0"/>
              <a:t>3</a:t>
            </a:fld>
            <a:endParaRPr lang="en-US" dirty="0"/>
          </a:p>
        </p:txBody>
      </p:sp>
    </p:spTree>
    <p:extLst>
      <p:ext uri="{BB962C8B-B14F-4D97-AF65-F5344CB8AC3E}">
        <p14:creationId xmlns:p14="http://schemas.microsoft.com/office/powerpoint/2010/main" val="189609174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8961918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c7997698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c7997698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82349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effectLst/>
                <a:latin typeface="Helvetica" pitchFamily="2" charset="0"/>
              </a:rPr>
              <a:t>Illustration of model performance and model training time in GPU hours of </a:t>
            </a:r>
            <a:r>
              <a:rPr lang="en-US" dirty="0" err="1">
                <a:effectLst/>
                <a:latin typeface="Helvetica" pitchFamily="2" charset="0"/>
              </a:rPr>
              <a:t>LLaMA</a:t>
            </a:r>
            <a:r>
              <a:rPr lang="en-US" dirty="0">
                <a:effectLst/>
                <a:latin typeface="Helvetica" pitchFamily="2" charset="0"/>
              </a:rPr>
              <a:t> models at different scales. The reported performance is the average score of several commonsense reasoning benchmarks. The training time is based on Nvidia A100 80GB GPU. The size of each circle corresponds to the number of model parameters.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1536378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effectLst/>
                <a:latin typeface="Helvetica" pitchFamily="2" charset="0"/>
              </a:rPr>
              <a:t>Performance score vs. inference throughput for various LLMs. The throughputs are measured on Nvidia A100 80GB GPU with 16-bit floating point quantization. The size of each circle corresponds to the memory footprint (in Gigabytes) of each model when running with batch size of 1, prompt size of 256 and generating 1000 tokens.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6075801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827601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95874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666937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ab709e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ab709e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000385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0"/>
        <p:cNvGrpSpPr/>
        <p:nvPr/>
      </p:nvGrpSpPr>
      <p:grpSpPr>
        <a:xfrm>
          <a:off x="0" y="0"/>
          <a:ext cx="0" cy="0"/>
          <a:chOff x="0" y="0"/>
          <a:chExt cx="0" cy="0"/>
        </a:xfrm>
      </p:grpSpPr>
      <p:sp>
        <p:nvSpPr>
          <p:cNvPr id="21" name="Google Shape;21;p4"/>
          <p:cNvSpPr/>
          <p:nvPr/>
        </p:nvSpPr>
        <p:spPr>
          <a:xfrm>
            <a:off x="0" y="1046500"/>
            <a:ext cx="12192000" cy="60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 name="Google Shape;22;p4"/>
          <p:cNvSpPr txBox="1">
            <a:spLocks noGrp="1"/>
          </p:cNvSpPr>
          <p:nvPr>
            <p:ph type="title"/>
          </p:nvPr>
        </p:nvSpPr>
        <p:spPr>
          <a:xfrm>
            <a:off x="415600" y="0"/>
            <a:ext cx="11360800" cy="9892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r>
              <a:rPr lang="tr-TR"/>
              <a:t>Asıl başlık stilini düzenlemek için tıklayın</a:t>
            </a:r>
            <a:endParaRPr/>
          </a:p>
        </p:txBody>
      </p:sp>
      <p:sp>
        <p:nvSpPr>
          <p:cNvPr id="23" name="Google Shape;23;p4"/>
          <p:cNvSpPr txBox="1">
            <a:spLocks noGrp="1"/>
          </p:cNvSpPr>
          <p:nvPr>
            <p:ph type="body" idx="1"/>
          </p:nvPr>
        </p:nvSpPr>
        <p:spPr>
          <a:xfrm>
            <a:off x="415600" y="1633633"/>
            <a:ext cx="11360800" cy="44720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pPr lvl="0"/>
            <a:r>
              <a:rPr lang="tr-TR"/>
              <a:t>Asıl metin stillerini düzenlemek için tıklayın</a:t>
            </a:r>
          </a:p>
        </p:txBody>
      </p:sp>
      <p:sp>
        <p:nvSpPr>
          <p:cNvPr id="24" name="Google Shape;24;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A4AE5576-5AE3-48D1-B173-497E29141E8E}" type="slidenum">
              <a:rPr lang="en-US" smtClean="0"/>
              <a:t>‹#›</a:t>
            </a:fld>
            <a:endParaRPr lang="en-US"/>
          </a:p>
        </p:txBody>
      </p:sp>
    </p:spTree>
    <p:extLst>
      <p:ext uri="{BB962C8B-B14F-4D97-AF65-F5344CB8AC3E}">
        <p14:creationId xmlns:p14="http://schemas.microsoft.com/office/powerpoint/2010/main" val="14341722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415600" y="740800"/>
            <a:ext cx="3744000" cy="10076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sz="4000"/>
            </a:lvl1pPr>
            <a:lvl2pPr lvl="1">
              <a:spcBef>
                <a:spcPts val="0"/>
              </a:spcBef>
              <a:spcAft>
                <a:spcPts val="0"/>
              </a:spcAft>
              <a:buSzPts val="3000"/>
              <a:buNone/>
              <a:defRPr sz="4000"/>
            </a:lvl2pPr>
            <a:lvl3pPr lvl="2">
              <a:spcBef>
                <a:spcPts val="0"/>
              </a:spcBef>
              <a:spcAft>
                <a:spcPts val="0"/>
              </a:spcAft>
              <a:buSzPts val="3000"/>
              <a:buNone/>
              <a:defRPr sz="4000"/>
            </a:lvl3pPr>
            <a:lvl4pPr lvl="3">
              <a:spcBef>
                <a:spcPts val="0"/>
              </a:spcBef>
              <a:spcAft>
                <a:spcPts val="0"/>
              </a:spcAft>
              <a:buSzPts val="3000"/>
              <a:buNone/>
              <a:defRPr sz="4000"/>
            </a:lvl4pPr>
            <a:lvl5pPr lvl="4">
              <a:spcBef>
                <a:spcPts val="0"/>
              </a:spcBef>
              <a:spcAft>
                <a:spcPts val="0"/>
              </a:spcAft>
              <a:buSzPts val="3000"/>
              <a:buNone/>
              <a:defRPr sz="4000"/>
            </a:lvl5pPr>
            <a:lvl6pPr lvl="5">
              <a:spcBef>
                <a:spcPts val="0"/>
              </a:spcBef>
              <a:spcAft>
                <a:spcPts val="0"/>
              </a:spcAft>
              <a:buSzPts val="3000"/>
              <a:buNone/>
              <a:defRPr sz="4000"/>
            </a:lvl6pPr>
            <a:lvl7pPr lvl="6">
              <a:spcBef>
                <a:spcPts val="0"/>
              </a:spcBef>
              <a:spcAft>
                <a:spcPts val="0"/>
              </a:spcAft>
              <a:buSzPts val="3000"/>
              <a:buNone/>
              <a:defRPr sz="4000"/>
            </a:lvl7pPr>
            <a:lvl8pPr lvl="7">
              <a:spcBef>
                <a:spcPts val="0"/>
              </a:spcBef>
              <a:spcAft>
                <a:spcPts val="0"/>
              </a:spcAft>
              <a:buSzPts val="3000"/>
              <a:buNone/>
              <a:defRPr sz="4000"/>
            </a:lvl8pPr>
            <a:lvl9pPr lvl="8">
              <a:spcBef>
                <a:spcPts val="0"/>
              </a:spcBef>
              <a:spcAft>
                <a:spcPts val="0"/>
              </a:spcAft>
              <a:buSzPts val="3000"/>
              <a:buNone/>
              <a:defRPr sz="4000"/>
            </a:lvl9pPr>
          </a:lstStyle>
          <a:p>
            <a:r>
              <a:rPr lang="tr-TR"/>
              <a:t>Asıl başlık stilini düzenlemek için tıklayın</a:t>
            </a:r>
            <a:endParaRPr/>
          </a:p>
        </p:txBody>
      </p:sp>
      <p:sp>
        <p:nvSpPr>
          <p:cNvPr id="35" name="Google Shape;35;p7"/>
          <p:cNvSpPr txBox="1">
            <a:spLocks noGrp="1"/>
          </p:cNvSpPr>
          <p:nvPr>
            <p:ph type="body" idx="1"/>
          </p:nvPr>
        </p:nvSpPr>
        <p:spPr>
          <a:xfrm>
            <a:off x="415600" y="1865867"/>
            <a:ext cx="3744000" cy="3713200"/>
          </a:xfrm>
          <a:prstGeom prst="rect">
            <a:avLst/>
          </a:prstGeom>
        </p:spPr>
        <p:txBody>
          <a:bodyPr spcFirstLastPara="1" wrap="square" lIns="91425" tIns="91425" rIns="91425" bIns="91425" anchor="t" anchorCtr="0">
            <a:normAutofit/>
          </a:bodyPr>
          <a:lstStyle>
            <a:lvl1pPr marL="609585" lvl="0" indent="-406390">
              <a:spcBef>
                <a:spcPts val="0"/>
              </a:spcBef>
              <a:spcAft>
                <a:spcPts val="0"/>
              </a:spcAft>
              <a:buSzPts val="1200"/>
              <a:buChar char="●"/>
              <a:defRPr sz="1600"/>
            </a:lvl1pPr>
            <a:lvl2pPr marL="1219170" lvl="1" indent="-406390">
              <a:spcBef>
                <a:spcPts val="0"/>
              </a:spcBef>
              <a:spcAft>
                <a:spcPts val="0"/>
              </a:spcAft>
              <a:buSzPts val="1200"/>
              <a:buChar char="○"/>
              <a:defRPr sz="1600"/>
            </a:lvl2pPr>
            <a:lvl3pPr marL="1828754" lvl="2" indent="-406390">
              <a:spcBef>
                <a:spcPts val="0"/>
              </a:spcBef>
              <a:spcAft>
                <a:spcPts val="0"/>
              </a:spcAft>
              <a:buSzPts val="1200"/>
              <a:buChar char="■"/>
              <a:defRPr sz="1600"/>
            </a:lvl3pPr>
            <a:lvl4pPr marL="2438339" lvl="3" indent="-406390">
              <a:spcBef>
                <a:spcPts val="0"/>
              </a:spcBef>
              <a:spcAft>
                <a:spcPts val="0"/>
              </a:spcAft>
              <a:buSzPts val="1200"/>
              <a:buChar char="●"/>
              <a:defRPr sz="1600"/>
            </a:lvl4pPr>
            <a:lvl5pPr marL="3047924" lvl="4" indent="-406390">
              <a:spcBef>
                <a:spcPts val="0"/>
              </a:spcBef>
              <a:spcAft>
                <a:spcPts val="0"/>
              </a:spcAft>
              <a:buSzPts val="1200"/>
              <a:buChar char="○"/>
              <a:defRPr sz="1600"/>
            </a:lvl5pPr>
            <a:lvl6pPr marL="3657509" lvl="5" indent="-406390">
              <a:spcBef>
                <a:spcPts val="0"/>
              </a:spcBef>
              <a:spcAft>
                <a:spcPts val="0"/>
              </a:spcAft>
              <a:buSzPts val="1200"/>
              <a:buChar char="■"/>
              <a:defRPr sz="1600"/>
            </a:lvl6pPr>
            <a:lvl7pPr marL="4267093" lvl="6" indent="-406390">
              <a:spcBef>
                <a:spcPts val="0"/>
              </a:spcBef>
              <a:spcAft>
                <a:spcPts val="0"/>
              </a:spcAft>
              <a:buSzPts val="1200"/>
              <a:buChar char="●"/>
              <a:defRPr sz="1600"/>
            </a:lvl7pPr>
            <a:lvl8pPr marL="4876678" lvl="7" indent="-406390">
              <a:spcBef>
                <a:spcPts val="0"/>
              </a:spcBef>
              <a:spcAft>
                <a:spcPts val="0"/>
              </a:spcAft>
              <a:buSzPts val="1200"/>
              <a:buChar char="○"/>
              <a:defRPr sz="1600"/>
            </a:lvl8pPr>
            <a:lvl9pPr marL="5486263" lvl="8" indent="-406390">
              <a:spcBef>
                <a:spcPts val="0"/>
              </a:spcBef>
              <a:spcAft>
                <a:spcPts val="0"/>
              </a:spcAft>
              <a:buSzPts val="1200"/>
              <a:buChar char="■"/>
              <a:defRPr sz="1600"/>
            </a:lvl9pPr>
          </a:lstStyle>
          <a:p>
            <a:pPr lvl="0"/>
            <a:r>
              <a:rPr lang="tr-TR"/>
              <a:t>Asıl metin stillerini düzenlemek için tıklayın</a:t>
            </a:r>
          </a:p>
        </p:txBody>
      </p:sp>
      <p:sp>
        <p:nvSpPr>
          <p:cNvPr id="36" name="Google Shape;36;p7"/>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A4AE5576-5AE3-48D1-B173-497E29141E8E}" type="slidenum">
              <a:rPr lang="en-US" smtClean="0"/>
              <a:t>‹#›</a:t>
            </a:fld>
            <a:endParaRPr lang="en-US"/>
          </a:p>
        </p:txBody>
      </p:sp>
    </p:spTree>
    <p:extLst>
      <p:ext uri="{BB962C8B-B14F-4D97-AF65-F5344CB8AC3E}">
        <p14:creationId xmlns:p14="http://schemas.microsoft.com/office/powerpoint/2010/main" val="1306375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7"/>
        <p:cNvGrpSpPr/>
        <p:nvPr/>
      </p:nvGrpSpPr>
      <p:grpSpPr>
        <a:xfrm>
          <a:off x="0" y="0"/>
          <a:ext cx="0" cy="0"/>
          <a:chOff x="0" y="0"/>
          <a:chExt cx="0" cy="0"/>
        </a:xfrm>
      </p:grpSpPr>
      <p:sp>
        <p:nvSpPr>
          <p:cNvPr id="38" name="Google Shape;38;p8"/>
          <p:cNvSpPr/>
          <p:nvPr/>
        </p:nvSpPr>
        <p:spPr>
          <a:xfrm>
            <a:off x="0" y="6727600"/>
            <a:ext cx="12192000" cy="13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9" name="Google Shape;39;p8"/>
          <p:cNvSpPr txBox="1">
            <a:spLocks noGrp="1"/>
          </p:cNvSpPr>
          <p:nvPr>
            <p:ph type="title"/>
          </p:nvPr>
        </p:nvSpPr>
        <p:spPr>
          <a:xfrm>
            <a:off x="653667" y="600200"/>
            <a:ext cx="7838400" cy="54544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64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r>
              <a:rPr lang="tr-TR"/>
              <a:t>Asıl başlık stilini düzenlemek için tıklayın</a:t>
            </a:r>
            <a:endParaRPr/>
          </a:p>
        </p:txBody>
      </p:sp>
      <p:sp>
        <p:nvSpPr>
          <p:cNvPr id="40" name="Google Shape;40;p8"/>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A4AE5576-5AE3-48D1-B173-497E29141E8E}" type="slidenum">
              <a:rPr lang="en-US" smtClean="0"/>
              <a:t>‹#›</a:t>
            </a:fld>
            <a:endParaRPr lang="en-US"/>
          </a:p>
        </p:txBody>
      </p:sp>
    </p:spTree>
    <p:extLst>
      <p:ext uri="{BB962C8B-B14F-4D97-AF65-F5344CB8AC3E}">
        <p14:creationId xmlns:p14="http://schemas.microsoft.com/office/powerpoint/2010/main" val="9556946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41"/>
        <p:cNvGrpSpPr/>
        <p:nvPr/>
      </p:nvGrpSpPr>
      <p:grpSpPr>
        <a:xfrm>
          <a:off x="0" y="0"/>
          <a:ext cx="0" cy="0"/>
          <a:chOff x="0" y="0"/>
          <a:chExt cx="0" cy="0"/>
        </a:xfrm>
      </p:grpSpPr>
      <p:sp>
        <p:nvSpPr>
          <p:cNvPr id="42" name="Google Shape;42;p9"/>
          <p:cNvSpPr/>
          <p:nvPr/>
        </p:nvSpPr>
        <p:spPr>
          <a:xfrm>
            <a:off x="6096000" y="-33"/>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43" name="Google Shape;43;p9"/>
          <p:cNvCxnSpPr/>
          <p:nvPr/>
        </p:nvCxnSpPr>
        <p:spPr>
          <a:xfrm>
            <a:off x="6706233" y="5994000"/>
            <a:ext cx="624400" cy="0"/>
          </a:xfrm>
          <a:prstGeom prst="straightConnector1">
            <a:avLst/>
          </a:prstGeom>
          <a:noFill/>
          <a:ln w="19050" cap="flat" cmpd="sng">
            <a:solidFill>
              <a:schemeClr val="lt1"/>
            </a:solidFill>
            <a:prstDash val="solid"/>
            <a:round/>
            <a:headEnd type="none" w="sm" len="sm"/>
            <a:tailEnd type="none" w="sm" len="sm"/>
          </a:ln>
        </p:spPr>
      </p:cxnSp>
      <p:sp>
        <p:nvSpPr>
          <p:cNvPr id="44" name="Google Shape;44;p9"/>
          <p:cNvSpPr txBox="1">
            <a:spLocks noGrp="1"/>
          </p:cNvSpPr>
          <p:nvPr>
            <p:ph type="title"/>
          </p:nvPr>
        </p:nvSpPr>
        <p:spPr>
          <a:xfrm>
            <a:off x="354000" y="1239033"/>
            <a:ext cx="5393600" cy="2381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a:r>
              <a:rPr lang="tr-TR"/>
              <a:t>Asıl başlık stilini düzenlemek için tıklayın</a:t>
            </a:r>
            <a:endParaRPr/>
          </a:p>
        </p:txBody>
      </p:sp>
      <p:sp>
        <p:nvSpPr>
          <p:cNvPr id="45" name="Google Shape;45;p9"/>
          <p:cNvSpPr txBox="1">
            <a:spLocks noGrp="1"/>
          </p:cNvSpPr>
          <p:nvPr>
            <p:ph type="subTitle" idx="1"/>
          </p:nvPr>
        </p:nvSpPr>
        <p:spPr>
          <a:xfrm>
            <a:off x="354000" y="3692001"/>
            <a:ext cx="5393600" cy="20988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400"/>
              <a:buFont typeface="Economica"/>
              <a:buNone/>
              <a:defRPr sz="32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32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32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32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32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32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32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32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3200">
                <a:latin typeface="Economica"/>
                <a:ea typeface="Economica"/>
                <a:cs typeface="Economica"/>
                <a:sym typeface="Economica"/>
              </a:defRPr>
            </a:lvl9pPr>
          </a:lstStyle>
          <a:p>
            <a:r>
              <a:rPr lang="tr-TR"/>
              <a:t>Asıl alt başlık stilini düzenlemek için tıklayın</a:t>
            </a:r>
            <a:endParaRPr/>
          </a:p>
        </p:txBody>
      </p:sp>
      <p:sp>
        <p:nvSpPr>
          <p:cNvPr id="46" name="Google Shape;46;p9"/>
          <p:cNvSpPr txBox="1">
            <a:spLocks noGrp="1"/>
          </p:cNvSpPr>
          <p:nvPr>
            <p:ph type="body" idx="2"/>
          </p:nvPr>
        </p:nvSpPr>
        <p:spPr>
          <a:xfrm>
            <a:off x="6586000" y="965600"/>
            <a:ext cx="5116000" cy="4926800"/>
          </a:xfrm>
          <a:prstGeom prst="rect">
            <a:avLst/>
          </a:prstGeom>
        </p:spPr>
        <p:txBody>
          <a:bodyPr spcFirstLastPara="1" wrap="square" lIns="91425" tIns="91425" rIns="91425" bIns="91425" anchor="ctr" anchorCtr="0">
            <a:normAutofit/>
          </a:bodyPr>
          <a:lstStyle>
            <a:lvl1pPr marL="609585" lvl="0" indent="-457189">
              <a:spcBef>
                <a:spcPts val="0"/>
              </a:spcBef>
              <a:spcAft>
                <a:spcPts val="0"/>
              </a:spcAft>
              <a:buClr>
                <a:schemeClr val="lt1"/>
              </a:buClr>
              <a:buSzPts val="1800"/>
              <a:buChar char="●"/>
              <a:defRPr>
                <a:solidFill>
                  <a:schemeClr val="lt1"/>
                </a:solidFill>
              </a:defRPr>
            </a:lvl1pPr>
            <a:lvl2pPr marL="1219170" lvl="1" indent="-423323">
              <a:spcBef>
                <a:spcPts val="0"/>
              </a:spcBef>
              <a:spcAft>
                <a:spcPts val="0"/>
              </a:spcAft>
              <a:buClr>
                <a:schemeClr val="lt1"/>
              </a:buClr>
              <a:buSzPts val="1400"/>
              <a:buChar char="○"/>
              <a:defRPr>
                <a:solidFill>
                  <a:schemeClr val="lt1"/>
                </a:solidFill>
              </a:defRPr>
            </a:lvl2pPr>
            <a:lvl3pPr marL="1828754" lvl="2" indent="-423323">
              <a:spcBef>
                <a:spcPts val="0"/>
              </a:spcBef>
              <a:spcAft>
                <a:spcPts val="0"/>
              </a:spcAft>
              <a:buClr>
                <a:schemeClr val="lt1"/>
              </a:buClr>
              <a:buSzPts val="1400"/>
              <a:buChar char="■"/>
              <a:defRPr>
                <a:solidFill>
                  <a:schemeClr val="lt1"/>
                </a:solidFill>
              </a:defRPr>
            </a:lvl3pPr>
            <a:lvl4pPr marL="2438339" lvl="3" indent="-423323">
              <a:spcBef>
                <a:spcPts val="0"/>
              </a:spcBef>
              <a:spcAft>
                <a:spcPts val="0"/>
              </a:spcAft>
              <a:buClr>
                <a:schemeClr val="lt1"/>
              </a:buClr>
              <a:buSzPts val="1400"/>
              <a:buChar char="●"/>
              <a:defRPr>
                <a:solidFill>
                  <a:schemeClr val="lt1"/>
                </a:solidFill>
              </a:defRPr>
            </a:lvl4pPr>
            <a:lvl5pPr marL="3047924" lvl="4" indent="-423323">
              <a:spcBef>
                <a:spcPts val="0"/>
              </a:spcBef>
              <a:spcAft>
                <a:spcPts val="0"/>
              </a:spcAft>
              <a:buClr>
                <a:schemeClr val="lt1"/>
              </a:buClr>
              <a:buSzPts val="1400"/>
              <a:buChar char="○"/>
              <a:defRPr>
                <a:solidFill>
                  <a:schemeClr val="lt1"/>
                </a:solidFill>
              </a:defRPr>
            </a:lvl5pPr>
            <a:lvl6pPr marL="3657509" lvl="5" indent="-423323">
              <a:spcBef>
                <a:spcPts val="0"/>
              </a:spcBef>
              <a:spcAft>
                <a:spcPts val="0"/>
              </a:spcAft>
              <a:buClr>
                <a:schemeClr val="lt1"/>
              </a:buClr>
              <a:buSzPts val="1400"/>
              <a:buChar char="■"/>
              <a:defRPr>
                <a:solidFill>
                  <a:schemeClr val="lt1"/>
                </a:solidFill>
              </a:defRPr>
            </a:lvl6pPr>
            <a:lvl7pPr marL="4267093" lvl="6" indent="-423323">
              <a:spcBef>
                <a:spcPts val="0"/>
              </a:spcBef>
              <a:spcAft>
                <a:spcPts val="0"/>
              </a:spcAft>
              <a:buClr>
                <a:schemeClr val="lt1"/>
              </a:buClr>
              <a:buSzPts val="1400"/>
              <a:buChar char="●"/>
              <a:defRPr>
                <a:solidFill>
                  <a:schemeClr val="lt1"/>
                </a:solidFill>
              </a:defRPr>
            </a:lvl7pPr>
            <a:lvl8pPr marL="4876678" lvl="7" indent="-423323">
              <a:spcBef>
                <a:spcPts val="0"/>
              </a:spcBef>
              <a:spcAft>
                <a:spcPts val="0"/>
              </a:spcAft>
              <a:buClr>
                <a:schemeClr val="lt1"/>
              </a:buClr>
              <a:buSzPts val="1400"/>
              <a:buChar char="○"/>
              <a:defRPr>
                <a:solidFill>
                  <a:schemeClr val="lt1"/>
                </a:solidFill>
              </a:defRPr>
            </a:lvl8pPr>
            <a:lvl9pPr marL="5486263" lvl="8" indent="-423323">
              <a:spcBef>
                <a:spcPts val="0"/>
              </a:spcBef>
              <a:spcAft>
                <a:spcPts val="0"/>
              </a:spcAft>
              <a:buClr>
                <a:schemeClr val="lt1"/>
              </a:buClr>
              <a:buSzPts val="1400"/>
              <a:buChar char="■"/>
              <a:defRPr>
                <a:solidFill>
                  <a:schemeClr val="lt1"/>
                </a:solidFill>
              </a:defRPr>
            </a:lvl9pPr>
          </a:lstStyle>
          <a:p>
            <a:pPr lvl="0"/>
            <a:r>
              <a:rPr lang="tr-TR"/>
              <a:t>Asıl metin stillerini düzenlemek için tıklayın</a:t>
            </a:r>
          </a:p>
        </p:txBody>
      </p:sp>
      <p:sp>
        <p:nvSpPr>
          <p:cNvPr id="47" name="Google Shape;47;p9"/>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fld id="{A4AE5576-5AE3-48D1-B173-497E29141E8E}" type="slidenum">
              <a:rPr lang="en-US" smtClean="0"/>
              <a:t>‹#›</a:t>
            </a:fld>
            <a:endParaRPr lang="en-US"/>
          </a:p>
        </p:txBody>
      </p:sp>
    </p:spTree>
    <p:extLst>
      <p:ext uri="{BB962C8B-B14F-4D97-AF65-F5344CB8AC3E}">
        <p14:creationId xmlns:p14="http://schemas.microsoft.com/office/powerpoint/2010/main" val="3946815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426000" y="5625233"/>
            <a:ext cx="7998400" cy="798400"/>
          </a:xfrm>
          <a:prstGeom prst="rect">
            <a:avLst/>
          </a:prstGeom>
        </p:spPr>
        <p:txBody>
          <a:bodyPr spcFirstLastPara="1" wrap="square" lIns="91425" tIns="91425" rIns="91425" bIns="91425" anchor="ctr" anchorCtr="0">
            <a:normAutofit/>
          </a:bodyPr>
          <a:lstStyle>
            <a:lvl1pPr marL="609585" lvl="0" indent="-304792">
              <a:lnSpc>
                <a:spcPct val="100000"/>
              </a:lnSpc>
              <a:spcBef>
                <a:spcPts val="0"/>
              </a:spcBef>
              <a:spcAft>
                <a:spcPts val="0"/>
              </a:spcAft>
              <a:buSzPts val="2400"/>
              <a:buFont typeface="Economica"/>
              <a:buNone/>
              <a:defRPr sz="3200">
                <a:latin typeface="Economica"/>
                <a:ea typeface="Economica"/>
                <a:cs typeface="Economica"/>
                <a:sym typeface="Economica"/>
              </a:defRPr>
            </a:lvl1pPr>
          </a:lstStyle>
          <a:p>
            <a:pPr lvl="0"/>
            <a:r>
              <a:rPr lang="tr-TR"/>
              <a:t>Asıl metin stillerini düzenlemek için tıklayın</a:t>
            </a:r>
          </a:p>
        </p:txBody>
      </p:sp>
      <p:sp>
        <p:nvSpPr>
          <p:cNvPr id="50" name="Google Shape;50;p10"/>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A4AE5576-5AE3-48D1-B173-497E29141E8E}" type="slidenum">
              <a:rPr lang="en-US" smtClean="0"/>
              <a:t>‹#›</a:t>
            </a:fld>
            <a:endParaRPr lang="en-US"/>
          </a:p>
        </p:txBody>
      </p:sp>
    </p:spTree>
    <p:extLst>
      <p:ext uri="{BB962C8B-B14F-4D97-AF65-F5344CB8AC3E}">
        <p14:creationId xmlns:p14="http://schemas.microsoft.com/office/powerpoint/2010/main" val="3165489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51"/>
        <p:cNvGrpSpPr/>
        <p:nvPr/>
      </p:nvGrpSpPr>
      <p:grpSpPr>
        <a:xfrm>
          <a:off x="0" y="0"/>
          <a:ext cx="0" cy="0"/>
          <a:chOff x="0" y="0"/>
          <a:chExt cx="0" cy="0"/>
        </a:xfrm>
      </p:grpSpPr>
      <p:sp>
        <p:nvSpPr>
          <p:cNvPr id="52" name="Google Shape;52;p11"/>
          <p:cNvSpPr/>
          <p:nvPr/>
        </p:nvSpPr>
        <p:spPr>
          <a:xfrm>
            <a:off x="0" y="6727600"/>
            <a:ext cx="12192000" cy="13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3" name="Google Shape;53;p11"/>
          <p:cNvSpPr txBox="1">
            <a:spLocks noGrp="1"/>
          </p:cNvSpPr>
          <p:nvPr>
            <p:ph type="title" hasCustomPrompt="1"/>
          </p:nvPr>
        </p:nvSpPr>
        <p:spPr>
          <a:xfrm>
            <a:off x="415600" y="1276167"/>
            <a:ext cx="11360800" cy="28384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2"/>
              </a:buClr>
              <a:buSzPts val="16000"/>
              <a:buNone/>
              <a:defRPr sz="21333">
                <a:solidFill>
                  <a:schemeClr val="lt2"/>
                </a:solidFill>
              </a:defRPr>
            </a:lvl1pPr>
            <a:lvl2pPr lvl="1" algn="ctr">
              <a:spcBef>
                <a:spcPts val="0"/>
              </a:spcBef>
              <a:spcAft>
                <a:spcPts val="0"/>
              </a:spcAft>
              <a:buClr>
                <a:schemeClr val="lt2"/>
              </a:buClr>
              <a:buSzPts val="16000"/>
              <a:buNone/>
              <a:defRPr sz="21333">
                <a:solidFill>
                  <a:schemeClr val="lt2"/>
                </a:solidFill>
              </a:defRPr>
            </a:lvl2pPr>
            <a:lvl3pPr lvl="2" algn="ctr">
              <a:spcBef>
                <a:spcPts val="0"/>
              </a:spcBef>
              <a:spcAft>
                <a:spcPts val="0"/>
              </a:spcAft>
              <a:buClr>
                <a:schemeClr val="lt2"/>
              </a:buClr>
              <a:buSzPts val="16000"/>
              <a:buNone/>
              <a:defRPr sz="21333">
                <a:solidFill>
                  <a:schemeClr val="lt2"/>
                </a:solidFill>
              </a:defRPr>
            </a:lvl3pPr>
            <a:lvl4pPr lvl="3" algn="ctr">
              <a:spcBef>
                <a:spcPts val="0"/>
              </a:spcBef>
              <a:spcAft>
                <a:spcPts val="0"/>
              </a:spcAft>
              <a:buClr>
                <a:schemeClr val="lt2"/>
              </a:buClr>
              <a:buSzPts val="16000"/>
              <a:buNone/>
              <a:defRPr sz="21333">
                <a:solidFill>
                  <a:schemeClr val="lt2"/>
                </a:solidFill>
              </a:defRPr>
            </a:lvl4pPr>
            <a:lvl5pPr lvl="4" algn="ctr">
              <a:spcBef>
                <a:spcPts val="0"/>
              </a:spcBef>
              <a:spcAft>
                <a:spcPts val="0"/>
              </a:spcAft>
              <a:buClr>
                <a:schemeClr val="lt2"/>
              </a:buClr>
              <a:buSzPts val="16000"/>
              <a:buNone/>
              <a:defRPr sz="21333">
                <a:solidFill>
                  <a:schemeClr val="lt2"/>
                </a:solidFill>
              </a:defRPr>
            </a:lvl5pPr>
            <a:lvl6pPr lvl="5" algn="ctr">
              <a:spcBef>
                <a:spcPts val="0"/>
              </a:spcBef>
              <a:spcAft>
                <a:spcPts val="0"/>
              </a:spcAft>
              <a:buClr>
                <a:schemeClr val="lt2"/>
              </a:buClr>
              <a:buSzPts val="16000"/>
              <a:buNone/>
              <a:defRPr sz="21333">
                <a:solidFill>
                  <a:schemeClr val="lt2"/>
                </a:solidFill>
              </a:defRPr>
            </a:lvl6pPr>
            <a:lvl7pPr lvl="6" algn="ctr">
              <a:spcBef>
                <a:spcPts val="0"/>
              </a:spcBef>
              <a:spcAft>
                <a:spcPts val="0"/>
              </a:spcAft>
              <a:buClr>
                <a:schemeClr val="lt2"/>
              </a:buClr>
              <a:buSzPts val="16000"/>
              <a:buNone/>
              <a:defRPr sz="21333">
                <a:solidFill>
                  <a:schemeClr val="lt2"/>
                </a:solidFill>
              </a:defRPr>
            </a:lvl7pPr>
            <a:lvl8pPr lvl="7" algn="ctr">
              <a:spcBef>
                <a:spcPts val="0"/>
              </a:spcBef>
              <a:spcAft>
                <a:spcPts val="0"/>
              </a:spcAft>
              <a:buClr>
                <a:schemeClr val="lt2"/>
              </a:buClr>
              <a:buSzPts val="16000"/>
              <a:buNone/>
              <a:defRPr sz="21333">
                <a:solidFill>
                  <a:schemeClr val="lt2"/>
                </a:solidFill>
              </a:defRPr>
            </a:lvl8pPr>
            <a:lvl9pPr lvl="8" algn="ctr">
              <a:spcBef>
                <a:spcPts val="0"/>
              </a:spcBef>
              <a:spcAft>
                <a:spcPts val="0"/>
              </a:spcAft>
              <a:buClr>
                <a:schemeClr val="lt2"/>
              </a:buClr>
              <a:buSzPts val="16000"/>
              <a:buNone/>
              <a:defRPr sz="21333">
                <a:solidFill>
                  <a:schemeClr val="lt2"/>
                </a:solidFill>
              </a:defRPr>
            </a:lvl9pPr>
          </a:lstStyle>
          <a:p>
            <a:r>
              <a:t>xx%</a:t>
            </a:r>
          </a:p>
        </p:txBody>
      </p:sp>
      <p:sp>
        <p:nvSpPr>
          <p:cNvPr id="54" name="Google Shape;54;p11"/>
          <p:cNvSpPr txBox="1">
            <a:spLocks noGrp="1"/>
          </p:cNvSpPr>
          <p:nvPr>
            <p:ph type="body" idx="1"/>
          </p:nvPr>
        </p:nvSpPr>
        <p:spPr>
          <a:xfrm>
            <a:off x="415600" y="4216000"/>
            <a:ext cx="11360800" cy="1428800"/>
          </a:xfrm>
          <a:prstGeom prst="rect">
            <a:avLst/>
          </a:prstGeom>
        </p:spPr>
        <p:txBody>
          <a:bodyPr spcFirstLastPara="1" wrap="square" lIns="91425" tIns="91425" rIns="91425" bIns="91425" anchor="t" anchorCtr="0">
            <a:normAutofit/>
          </a:bodyPr>
          <a:lstStyle>
            <a:lvl1pPr marL="609585" lvl="0" indent="-457189" algn="ctr">
              <a:spcBef>
                <a:spcPts val="0"/>
              </a:spcBef>
              <a:spcAft>
                <a:spcPts val="0"/>
              </a:spcAft>
              <a:buSzPts val="1800"/>
              <a:buChar char="●"/>
              <a:defRPr/>
            </a:lvl1pPr>
            <a:lvl2pPr marL="1219170" lvl="1" indent="-423323" algn="ctr">
              <a:spcBef>
                <a:spcPts val="0"/>
              </a:spcBef>
              <a:spcAft>
                <a:spcPts val="0"/>
              </a:spcAft>
              <a:buSzPts val="1400"/>
              <a:buChar char="○"/>
              <a:defRPr/>
            </a:lvl2pPr>
            <a:lvl3pPr marL="1828754" lvl="2" indent="-423323" algn="ctr">
              <a:spcBef>
                <a:spcPts val="0"/>
              </a:spcBef>
              <a:spcAft>
                <a:spcPts val="0"/>
              </a:spcAft>
              <a:buSzPts val="1400"/>
              <a:buChar char="■"/>
              <a:defRPr/>
            </a:lvl3pPr>
            <a:lvl4pPr marL="2438339" lvl="3" indent="-423323" algn="ctr">
              <a:spcBef>
                <a:spcPts val="0"/>
              </a:spcBef>
              <a:spcAft>
                <a:spcPts val="0"/>
              </a:spcAft>
              <a:buSzPts val="1400"/>
              <a:buChar char="●"/>
              <a:defRPr/>
            </a:lvl4pPr>
            <a:lvl5pPr marL="3047924" lvl="4" indent="-423323" algn="ctr">
              <a:spcBef>
                <a:spcPts val="0"/>
              </a:spcBef>
              <a:spcAft>
                <a:spcPts val="0"/>
              </a:spcAft>
              <a:buSzPts val="1400"/>
              <a:buChar char="○"/>
              <a:defRPr/>
            </a:lvl5pPr>
            <a:lvl6pPr marL="3657509" lvl="5" indent="-423323" algn="ctr">
              <a:spcBef>
                <a:spcPts val="0"/>
              </a:spcBef>
              <a:spcAft>
                <a:spcPts val="0"/>
              </a:spcAft>
              <a:buSzPts val="1400"/>
              <a:buChar char="■"/>
              <a:defRPr/>
            </a:lvl6pPr>
            <a:lvl7pPr marL="4267093" lvl="6" indent="-423323" algn="ctr">
              <a:spcBef>
                <a:spcPts val="0"/>
              </a:spcBef>
              <a:spcAft>
                <a:spcPts val="0"/>
              </a:spcAft>
              <a:buSzPts val="1400"/>
              <a:buChar char="●"/>
              <a:defRPr/>
            </a:lvl7pPr>
            <a:lvl8pPr marL="4876678" lvl="7" indent="-423323" algn="ctr">
              <a:spcBef>
                <a:spcPts val="0"/>
              </a:spcBef>
              <a:spcAft>
                <a:spcPts val="0"/>
              </a:spcAft>
              <a:buSzPts val="1400"/>
              <a:buChar char="○"/>
              <a:defRPr/>
            </a:lvl8pPr>
            <a:lvl9pPr marL="5486263" lvl="8" indent="-423323" algn="ctr">
              <a:spcBef>
                <a:spcPts val="0"/>
              </a:spcBef>
              <a:spcAft>
                <a:spcPts val="0"/>
              </a:spcAft>
              <a:buSzPts val="1400"/>
              <a:buChar char="■"/>
              <a:defRPr/>
            </a:lvl9pPr>
          </a:lstStyle>
          <a:p>
            <a:pPr lvl="0"/>
            <a:r>
              <a:rPr lang="tr-TR"/>
              <a:t>Asıl metin stillerini düzenlemek için tıklayın</a:t>
            </a:r>
          </a:p>
        </p:txBody>
      </p:sp>
      <p:sp>
        <p:nvSpPr>
          <p:cNvPr id="55" name="Google Shape;55;p11"/>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A4AE5576-5AE3-48D1-B173-497E29141E8E}" type="slidenum">
              <a:rPr lang="en-US" smtClean="0"/>
              <a:t>‹#›</a:t>
            </a:fld>
            <a:endParaRPr lang="en-US"/>
          </a:p>
        </p:txBody>
      </p:sp>
    </p:spTree>
    <p:extLst>
      <p:ext uri="{BB962C8B-B14F-4D97-AF65-F5344CB8AC3E}">
        <p14:creationId xmlns:p14="http://schemas.microsoft.com/office/powerpoint/2010/main" val="1821285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2" name="Google Shape;12;p2"/>
          <p:cNvSpPr txBox="1">
            <a:spLocks noGrp="1"/>
          </p:cNvSpPr>
          <p:nvPr>
            <p:ph type="ctrTitle"/>
          </p:nvPr>
        </p:nvSpPr>
        <p:spPr>
          <a:xfrm>
            <a:off x="4059600" y="1925673"/>
            <a:ext cx="4072800" cy="20496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r>
              <a:rPr lang="tr-TR"/>
              <a:t>Asıl başlık stilini düzenlemek için tıklayın</a:t>
            </a:r>
            <a:endParaRPr/>
          </a:p>
        </p:txBody>
      </p:sp>
      <p:sp>
        <p:nvSpPr>
          <p:cNvPr id="13" name="Google Shape;13;p2"/>
          <p:cNvSpPr txBox="1">
            <a:spLocks noGrp="1"/>
          </p:cNvSpPr>
          <p:nvPr>
            <p:ph type="subTitle" idx="1"/>
          </p:nvPr>
        </p:nvSpPr>
        <p:spPr>
          <a:xfrm>
            <a:off x="4059600" y="4155440"/>
            <a:ext cx="4072800" cy="9352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Font typeface="Economica"/>
              <a:buNone/>
              <a:defRPr sz="28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8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8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8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8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8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8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8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800">
                <a:latin typeface="Economica"/>
                <a:ea typeface="Economica"/>
                <a:cs typeface="Economica"/>
                <a:sym typeface="Economica"/>
              </a:defRPr>
            </a:lvl9pPr>
          </a:lstStyle>
          <a:p>
            <a:r>
              <a:rPr lang="tr-TR"/>
              <a:t>Asıl alt başlık stilini düzenlemek için tıklayın</a:t>
            </a:r>
            <a:endParaRPr/>
          </a:p>
        </p:txBody>
      </p:sp>
      <p:sp>
        <p:nvSpPr>
          <p:cNvPr id="14" name="Google Shape;14;p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A4AE5576-5AE3-48D1-B173-497E29141E8E}" type="slidenum">
              <a:rPr lang="en-US" smtClean="0"/>
              <a:t>‹#›</a:t>
            </a:fld>
            <a:endParaRPr lang="en-US"/>
          </a:p>
        </p:txBody>
      </p:sp>
    </p:spTree>
    <p:extLst>
      <p:ext uri="{BB962C8B-B14F-4D97-AF65-F5344CB8AC3E}">
        <p14:creationId xmlns:p14="http://schemas.microsoft.com/office/powerpoint/2010/main" val="3852387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415600" y="421233"/>
            <a:ext cx="11360800" cy="11084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2" name="Google Shape;32;p6"/>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9150909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62A38E32-80F6-C944-B6DA-BA83584AED3D}" type="datetime1">
              <a:rPr lang="en-US" smtClean="0"/>
              <a:t>5/10/24</a:t>
            </a:fld>
            <a:endParaRPr lang="en-US" dirty="0"/>
          </a:p>
        </p:txBody>
      </p:sp>
      <p:sp>
        <p:nvSpPr>
          <p:cNvPr id="5" name="Footer Placeholder 4"/>
          <p:cNvSpPr>
            <a:spLocks noGrp="1"/>
          </p:cNvSpPr>
          <p:nvPr>
            <p:ph type="ftr" sz="quarter" idx="11"/>
          </p:nvPr>
        </p:nvSpPr>
        <p:spPr/>
        <p:txBody>
          <a:bodyPr/>
          <a:lstStyle/>
          <a:p>
            <a:r>
              <a:rPr lang="en-US"/>
              <a:t>CaSToRC - Constantine Dovrolis</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0364520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421233"/>
            <a:ext cx="11360800" cy="1108400"/>
          </a:xfrm>
          <a:prstGeom prst="rect">
            <a:avLst/>
          </a:prstGeom>
          <a:noFill/>
          <a:ln>
            <a:noFill/>
          </a:ln>
        </p:spPr>
        <p:txBody>
          <a:bodyPr spcFirstLastPara="1" wrap="square" lIns="91425" tIns="91425" rIns="91425" bIns="91425" anchor="b" anchorCtr="0">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a:endParaRPr/>
          </a:p>
        </p:txBody>
      </p:sp>
      <p:sp>
        <p:nvSpPr>
          <p:cNvPr id="7" name="Google Shape;7;p1"/>
          <p:cNvSpPr txBox="1">
            <a:spLocks noGrp="1"/>
          </p:cNvSpPr>
          <p:nvPr>
            <p:ph type="body" idx="1"/>
          </p:nvPr>
        </p:nvSpPr>
        <p:spPr>
          <a:xfrm>
            <a:off x="415600" y="1633633"/>
            <a:ext cx="11360800" cy="4472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lvl="0" algn="r">
              <a:buNone/>
              <a:defRPr sz="1333">
                <a:solidFill>
                  <a:schemeClr val="dk1"/>
                </a:solidFill>
                <a:latin typeface="Economica"/>
                <a:ea typeface="Economica"/>
                <a:cs typeface="Economica"/>
                <a:sym typeface="Economica"/>
              </a:defRPr>
            </a:lvl1pPr>
            <a:lvl2pPr lvl="1" algn="r">
              <a:buNone/>
              <a:defRPr sz="1333">
                <a:solidFill>
                  <a:schemeClr val="dk1"/>
                </a:solidFill>
                <a:latin typeface="Economica"/>
                <a:ea typeface="Economica"/>
                <a:cs typeface="Economica"/>
                <a:sym typeface="Economica"/>
              </a:defRPr>
            </a:lvl2pPr>
            <a:lvl3pPr lvl="2" algn="r">
              <a:buNone/>
              <a:defRPr sz="1333">
                <a:solidFill>
                  <a:schemeClr val="dk1"/>
                </a:solidFill>
                <a:latin typeface="Economica"/>
                <a:ea typeface="Economica"/>
                <a:cs typeface="Economica"/>
                <a:sym typeface="Economica"/>
              </a:defRPr>
            </a:lvl3pPr>
            <a:lvl4pPr lvl="3" algn="r">
              <a:buNone/>
              <a:defRPr sz="1333">
                <a:solidFill>
                  <a:schemeClr val="dk1"/>
                </a:solidFill>
                <a:latin typeface="Economica"/>
                <a:ea typeface="Economica"/>
                <a:cs typeface="Economica"/>
                <a:sym typeface="Economica"/>
              </a:defRPr>
            </a:lvl4pPr>
            <a:lvl5pPr lvl="4" algn="r">
              <a:buNone/>
              <a:defRPr sz="1333">
                <a:solidFill>
                  <a:schemeClr val="dk1"/>
                </a:solidFill>
                <a:latin typeface="Economica"/>
                <a:ea typeface="Economica"/>
                <a:cs typeface="Economica"/>
                <a:sym typeface="Economica"/>
              </a:defRPr>
            </a:lvl5pPr>
            <a:lvl6pPr lvl="5" algn="r">
              <a:buNone/>
              <a:defRPr sz="1333">
                <a:solidFill>
                  <a:schemeClr val="dk1"/>
                </a:solidFill>
                <a:latin typeface="Economica"/>
                <a:ea typeface="Economica"/>
                <a:cs typeface="Economica"/>
                <a:sym typeface="Economica"/>
              </a:defRPr>
            </a:lvl6pPr>
            <a:lvl7pPr lvl="6" algn="r">
              <a:buNone/>
              <a:defRPr sz="1333">
                <a:solidFill>
                  <a:schemeClr val="dk1"/>
                </a:solidFill>
                <a:latin typeface="Economica"/>
                <a:ea typeface="Economica"/>
                <a:cs typeface="Economica"/>
                <a:sym typeface="Economica"/>
              </a:defRPr>
            </a:lvl7pPr>
            <a:lvl8pPr lvl="7" algn="r">
              <a:buNone/>
              <a:defRPr sz="1333">
                <a:solidFill>
                  <a:schemeClr val="dk1"/>
                </a:solidFill>
                <a:latin typeface="Economica"/>
                <a:ea typeface="Economica"/>
                <a:cs typeface="Economica"/>
                <a:sym typeface="Economica"/>
              </a:defRPr>
            </a:lvl8pPr>
            <a:lvl9pPr lvl="8" algn="r">
              <a:buNone/>
              <a:defRPr sz="1333">
                <a:solidFill>
                  <a:schemeClr val="dk1"/>
                </a:solidFill>
                <a:latin typeface="Economica"/>
                <a:ea typeface="Economica"/>
                <a:cs typeface="Economica"/>
                <a:sym typeface="Economica"/>
              </a:defRPr>
            </a:lvl9pPr>
          </a:lstStyle>
          <a:p>
            <a:fld id="{A4AE5576-5AE3-48D1-B173-497E29141E8E}" type="slidenum">
              <a:rPr lang="en-US" smtClean="0"/>
              <a:t>‹#›</a:t>
            </a:fld>
            <a:endParaRPr lang="en-US"/>
          </a:p>
        </p:txBody>
      </p:sp>
    </p:spTree>
    <p:extLst>
      <p:ext uri="{BB962C8B-B14F-4D97-AF65-F5344CB8AC3E}">
        <p14:creationId xmlns:p14="http://schemas.microsoft.com/office/powerpoint/2010/main" val="265302763"/>
      </p:ext>
    </p:extLst>
  </p:cSld>
  <p:clrMap bg1="lt1" tx1="dk1" bg2="dk2" tx2="lt2" accent1="accent1" accent2="accent2" accent3="accent3" accent4="accent4" accent5="accent5" accent6="accent6" hlink="hlink" folHlink="folHlink"/>
  <p:sldLayoutIdLst>
    <p:sldLayoutId id="2147483663" r:id="rId1"/>
    <p:sldLayoutId id="2147483666" r:id="rId2"/>
    <p:sldLayoutId id="2147483667" r:id="rId3"/>
    <p:sldLayoutId id="2147483668" r:id="rId4"/>
    <p:sldLayoutId id="2147483669" r:id="rId5"/>
    <p:sldLayoutId id="2147483670" r:id="rId6"/>
    <p:sldLayoutId id="2147483672" r:id="rId7"/>
    <p:sldLayoutId id="2147483674" r:id="rId8"/>
    <p:sldLayoutId id="2147483675" r:id="rId9"/>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8.tiff"/></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29.png"/></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33.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1.xml"/><Relationship Id="rId1" Type="http://schemas.openxmlformats.org/officeDocument/2006/relationships/slideLayout" Target="../slideLayouts/slideLayout8.xml"/><Relationship Id="rId5" Type="http://schemas.openxmlformats.org/officeDocument/2006/relationships/image" Target="../media/image45.jpg"/><Relationship Id="rId4" Type="http://schemas.openxmlformats.org/officeDocument/2006/relationships/image" Target="../media/image44.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 name="Subtitle 3">
            <a:extLst>
              <a:ext uri="{FF2B5EF4-FFF2-40B4-BE49-F238E27FC236}">
                <a16:creationId xmlns:a16="http://schemas.microsoft.com/office/drawing/2014/main" id="{C1DDB9F1-80BD-FE4D-B884-4A0990D81B77}"/>
              </a:ext>
            </a:extLst>
          </p:cNvPr>
          <p:cNvSpPr>
            <a:spLocks noGrp="1"/>
          </p:cNvSpPr>
          <p:nvPr>
            <p:ph type="subTitle" idx="1"/>
          </p:nvPr>
        </p:nvSpPr>
        <p:spPr>
          <a:xfrm>
            <a:off x="711199" y="1992866"/>
            <a:ext cx="10769600" cy="2074354"/>
          </a:xfrm>
        </p:spPr>
        <p:txBody>
          <a:bodyPr>
            <a:normAutofit lnSpcReduction="10000"/>
          </a:bodyPr>
          <a:lstStyle/>
          <a:p>
            <a:r>
              <a:rPr lang="en-US" dirty="0">
                <a:solidFill>
                  <a:srgbClr val="0000FF"/>
                </a:solidFill>
                <a:latin typeface="Comic Sans MS" panose="030F0902030302020204" pitchFamily="66" charset="0"/>
              </a:rPr>
              <a:t>Constantine Dovrolis</a:t>
            </a:r>
          </a:p>
          <a:p>
            <a:endParaRPr lang="en-US" dirty="0">
              <a:solidFill>
                <a:srgbClr val="0000FF"/>
              </a:solidFill>
              <a:latin typeface="Comic Sans MS" panose="030F0902030302020204" pitchFamily="66" charset="0"/>
            </a:endParaRPr>
          </a:p>
          <a:p>
            <a:r>
              <a:rPr lang="en-US" sz="2400" dirty="0">
                <a:solidFill>
                  <a:srgbClr val="0000FF"/>
                </a:solidFill>
                <a:latin typeface="Comic Sans MS" panose="030F0902030302020204" pitchFamily="66" charset="0"/>
              </a:rPr>
              <a:t>The Cyprus Institute (</a:t>
            </a:r>
            <a:r>
              <a:rPr lang="en-US" sz="2400" dirty="0" err="1">
                <a:solidFill>
                  <a:srgbClr val="0000FF"/>
                </a:solidFill>
                <a:latin typeface="Comic Sans MS" panose="030F0902030302020204" pitchFamily="66" charset="0"/>
              </a:rPr>
              <a:t>CyI</a:t>
            </a:r>
            <a:r>
              <a:rPr lang="en-US" sz="2400" dirty="0">
                <a:solidFill>
                  <a:srgbClr val="0000FF"/>
                </a:solidFill>
                <a:latin typeface="Comic Sans MS" panose="030F0902030302020204" pitchFamily="66" charset="0"/>
              </a:rPr>
              <a:t>)</a:t>
            </a:r>
          </a:p>
          <a:p>
            <a:r>
              <a:rPr lang="en-US" sz="2400" dirty="0">
                <a:solidFill>
                  <a:srgbClr val="0000FF"/>
                </a:solidFill>
                <a:latin typeface="Comic Sans MS" panose="030F0902030302020204" pitchFamily="66" charset="0"/>
              </a:rPr>
              <a:t>and </a:t>
            </a:r>
          </a:p>
          <a:p>
            <a:r>
              <a:rPr lang="en-US" sz="2400" dirty="0">
                <a:solidFill>
                  <a:srgbClr val="0000FF"/>
                </a:solidFill>
                <a:latin typeface="Comic Sans MS" panose="030F0902030302020204" pitchFamily="66" charset="0"/>
              </a:rPr>
              <a:t>Georgia Tech</a:t>
            </a:r>
          </a:p>
          <a:p>
            <a:endParaRPr lang="en-US" sz="2400" dirty="0">
              <a:solidFill>
                <a:srgbClr val="0000FF"/>
              </a:solidFill>
              <a:latin typeface="Comic Sans MS" panose="030F0902030302020204" pitchFamily="66" charset="0"/>
            </a:endParaRPr>
          </a:p>
          <a:p>
            <a:endParaRPr lang="en-US" sz="2000" dirty="0">
              <a:solidFill>
                <a:srgbClr val="0000FF"/>
              </a:solidFill>
              <a:latin typeface="Comic Sans MS" panose="030F0902030302020204" pitchFamily="66" charset="0"/>
            </a:endParaRPr>
          </a:p>
        </p:txBody>
      </p:sp>
      <p:sp>
        <p:nvSpPr>
          <p:cNvPr id="9" name="Google Shape;62;p13">
            <a:extLst>
              <a:ext uri="{FF2B5EF4-FFF2-40B4-BE49-F238E27FC236}">
                <a16:creationId xmlns:a16="http://schemas.microsoft.com/office/drawing/2014/main" id="{483B71C6-880B-ED4F-A54F-4A8B9C8992C8}"/>
              </a:ext>
            </a:extLst>
          </p:cNvPr>
          <p:cNvSpPr txBox="1">
            <a:spLocks/>
          </p:cNvSpPr>
          <p:nvPr/>
        </p:nvSpPr>
        <p:spPr>
          <a:xfrm>
            <a:off x="551247" y="82573"/>
            <a:ext cx="11089503" cy="1428965"/>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ctr"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ctr"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ctr"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ctr"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ctr"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ctr"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ctr"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ctr"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r>
              <a:rPr lang="en-US" sz="3733" dirty="0">
                <a:solidFill>
                  <a:srgbClr val="FF0000"/>
                </a:solidFill>
                <a:latin typeface="Comic Sans MS" panose="030F0902030302020204" pitchFamily="66" charset="0"/>
              </a:rPr>
              <a:t>An overview of methods for efficient </a:t>
            </a:r>
          </a:p>
          <a:p>
            <a:r>
              <a:rPr lang="en-US" sz="3733" dirty="0">
                <a:solidFill>
                  <a:srgbClr val="FF0000"/>
                </a:solidFill>
                <a:latin typeface="Comic Sans MS" panose="030F0902030302020204" pitchFamily="66" charset="0"/>
              </a:rPr>
              <a:t>generative AI training &amp; inference</a:t>
            </a:r>
            <a:endParaRPr lang="en-US" sz="3733" dirty="0">
              <a:solidFill>
                <a:srgbClr val="FF0000"/>
              </a:solidFill>
              <a:latin typeface="Comic Sans MS" panose="030F0902030302020204" pitchFamily="66" charset="0"/>
              <a:ea typeface="Lato"/>
              <a:cs typeface="Lato"/>
              <a:sym typeface="Lato"/>
            </a:endParaRPr>
          </a:p>
        </p:txBody>
      </p:sp>
      <p:pic>
        <p:nvPicPr>
          <p:cNvPr id="1026" name="Picture 2" descr="The Cyprus Institute - Wikipedia">
            <a:extLst>
              <a:ext uri="{FF2B5EF4-FFF2-40B4-BE49-F238E27FC236}">
                <a16:creationId xmlns:a16="http://schemas.microsoft.com/office/drawing/2014/main" id="{293255CA-8D7D-FDF3-3A63-A515CFE8E0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423" y="3796859"/>
            <a:ext cx="4308977" cy="146617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The Cyprus Institute MSc in Digital Cultural Heritage">
            <a:extLst>
              <a:ext uri="{FF2B5EF4-FFF2-40B4-BE49-F238E27FC236}">
                <a16:creationId xmlns:a16="http://schemas.microsoft.com/office/drawing/2014/main" id="{BCA4FB24-D990-1C97-6111-244A8C7595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7925" y="5284709"/>
            <a:ext cx="2982496" cy="1573291"/>
          </a:xfrm>
          <a:prstGeom prst="rect">
            <a:avLst/>
          </a:prstGeom>
          <a:noFill/>
          <a:extLst>
            <a:ext uri="{909E8E84-426E-40DD-AFC4-6F175D3DCCD1}">
              <a14:hiddenFill xmlns:a14="http://schemas.microsoft.com/office/drawing/2010/main">
                <a:solidFill>
                  <a:srgbClr val="FFFFFF"/>
                </a:solidFill>
              </a14:hiddenFill>
            </a:ext>
          </a:extLst>
        </p:spPr>
      </p:pic>
      <p:pic>
        <p:nvPicPr>
          <p:cNvPr id="2" name="Google Shape;65;p13">
            <a:extLst>
              <a:ext uri="{FF2B5EF4-FFF2-40B4-BE49-F238E27FC236}">
                <a16:creationId xmlns:a16="http://schemas.microsoft.com/office/drawing/2014/main" id="{A278ED2B-279E-B7B5-0422-017C1C1B18D0}"/>
              </a:ext>
            </a:extLst>
          </p:cNvPr>
          <p:cNvPicPr preferRelativeResize="0"/>
          <p:nvPr/>
        </p:nvPicPr>
        <p:blipFill>
          <a:blip r:embed="rId5">
            <a:alphaModFix/>
          </a:blip>
          <a:stretch>
            <a:fillRect/>
          </a:stretch>
        </p:blipFill>
        <p:spPr>
          <a:xfrm>
            <a:off x="8095413" y="3965301"/>
            <a:ext cx="2862848" cy="1466171"/>
          </a:xfrm>
          <a:prstGeom prst="rect">
            <a:avLst/>
          </a:prstGeom>
          <a:noFill/>
          <a:ln>
            <a:noFill/>
          </a:ln>
        </p:spPr>
      </p:pic>
      <p:pic>
        <p:nvPicPr>
          <p:cNvPr id="1030" name="Picture 6" descr="Core Facilities and Service Centers | Research">
            <a:extLst>
              <a:ext uri="{FF2B5EF4-FFF2-40B4-BE49-F238E27FC236}">
                <a16:creationId xmlns:a16="http://schemas.microsoft.com/office/drawing/2014/main" id="{82892461-3B58-9B94-BA51-B821652833C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12241" y="5282866"/>
            <a:ext cx="3629193" cy="157513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2000" advTm="20062"/>
    </mc:Choice>
    <mc:Fallback xmlns="">
      <p:transition spd="slow" advTm="20062"/>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8"/>
          <p:cNvSpPr txBox="1">
            <a:spLocks noGrp="1"/>
          </p:cNvSpPr>
          <p:nvPr>
            <p:ph type="title"/>
          </p:nvPr>
        </p:nvSpPr>
        <p:spPr>
          <a:xfrm>
            <a:off x="3069799" y="-227006"/>
            <a:ext cx="6052400" cy="1080848"/>
          </a:xfrm>
          <a:prstGeom prst="rect">
            <a:avLst/>
          </a:prstGeom>
        </p:spPr>
        <p:txBody>
          <a:bodyPr spcFirstLastPara="1" wrap="square" lIns="121900" tIns="121900" rIns="121900" bIns="121900" anchor="b" anchorCtr="0">
            <a:noAutofit/>
          </a:bodyPr>
          <a:lstStyle/>
          <a:p>
            <a:pPr algn="ctr">
              <a:buSzPts val="990"/>
            </a:pPr>
            <a:br>
              <a:rPr lang="en-US" sz="3733" dirty="0">
                <a:latin typeface="Comic Sans MS" panose="030F0902030302020204" pitchFamily="66" charset="0"/>
                <a:ea typeface="Lora"/>
                <a:cs typeface="Lora"/>
                <a:sym typeface="Lora"/>
              </a:rPr>
            </a:br>
            <a:r>
              <a:rPr lang="en-US" sz="3733" dirty="0">
                <a:latin typeface="Comic Sans MS" panose="030F0902030302020204" pitchFamily="66" charset="0"/>
                <a:ea typeface="Lora"/>
                <a:cs typeface="Lora"/>
                <a:sym typeface="Lora"/>
              </a:rPr>
              <a:t>Neural network pruning</a:t>
            </a:r>
            <a:endParaRPr sz="3733" dirty="0">
              <a:latin typeface="Comic Sans MS" panose="030F0902030302020204" pitchFamily="66" charset="0"/>
              <a:ea typeface="Lora"/>
              <a:cs typeface="Lora"/>
              <a:sym typeface="Lora"/>
            </a:endParaRPr>
          </a:p>
        </p:txBody>
      </p:sp>
      <p:sp>
        <p:nvSpPr>
          <p:cNvPr id="4" name="Google Shape;80;p16">
            <a:extLst>
              <a:ext uri="{FF2B5EF4-FFF2-40B4-BE49-F238E27FC236}">
                <a16:creationId xmlns:a16="http://schemas.microsoft.com/office/drawing/2014/main" id="{E4A66C31-9967-F641-8CFF-9B32708B2149}"/>
              </a:ext>
            </a:extLst>
          </p:cNvPr>
          <p:cNvSpPr txBox="1">
            <a:spLocks/>
          </p:cNvSpPr>
          <p:nvPr/>
        </p:nvSpPr>
        <p:spPr>
          <a:xfrm>
            <a:off x="315298" y="5004035"/>
            <a:ext cx="10877600" cy="2350400"/>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609585" indent="-491054">
              <a:buSzPts val="2200"/>
              <a:buFont typeface="Arial" panose="020B0604020202020204" pitchFamily="34" charset="0"/>
              <a:buChar char="•"/>
            </a:pPr>
            <a:r>
              <a:rPr lang="en-US" sz="2667" dirty="0">
                <a:latin typeface="Comic Sans MS" panose="030F0902030302020204" pitchFamily="66" charset="0"/>
                <a:ea typeface="Times New Roman"/>
                <a:cs typeface="Times New Roman"/>
                <a:sym typeface="Times New Roman"/>
              </a:rPr>
              <a:t>The concept has been around since the late 80s</a:t>
            </a:r>
          </a:p>
          <a:p>
            <a:pPr marL="609585" indent="-491054">
              <a:buSzPts val="2200"/>
              <a:buFont typeface="Arial" panose="020B0604020202020204" pitchFamily="34" charset="0"/>
              <a:buChar char="•"/>
            </a:pPr>
            <a:endParaRPr lang="en-US" sz="2667" dirty="0">
              <a:latin typeface="Comic Sans MS" panose="030F0902030302020204" pitchFamily="66" charset="0"/>
              <a:ea typeface="Times New Roman"/>
              <a:cs typeface="Times New Roman"/>
              <a:sym typeface="Times New Roman"/>
            </a:endParaRPr>
          </a:p>
          <a:p>
            <a:pPr marL="609585" indent="-491054">
              <a:buSzPts val="2200"/>
              <a:buFont typeface="Arial" panose="020B0604020202020204" pitchFamily="34" charset="0"/>
              <a:buChar char="•"/>
            </a:pPr>
            <a:r>
              <a:rPr lang="en-US" sz="2667" dirty="0">
                <a:latin typeface="Comic Sans MS" panose="030F0902030302020204" pitchFamily="66" charset="0"/>
                <a:ea typeface="Times New Roman"/>
                <a:cs typeface="Times New Roman"/>
                <a:sym typeface="Times New Roman"/>
              </a:rPr>
              <a:t>But mostly performed after training – only improves inference</a:t>
            </a:r>
          </a:p>
          <a:p>
            <a:pPr marL="609585" indent="-491054">
              <a:buSzPts val="2200"/>
              <a:buFont typeface="Arial" panose="020B0604020202020204" pitchFamily="34" charset="0"/>
              <a:buChar char="•"/>
            </a:pPr>
            <a:endParaRPr lang="en-US" sz="2667" dirty="0">
              <a:latin typeface="Comic Sans MS" panose="030F0902030302020204" pitchFamily="66" charset="0"/>
              <a:ea typeface="Times New Roman"/>
              <a:cs typeface="Times New Roman"/>
              <a:sym typeface="Times New Roman"/>
            </a:endParaRPr>
          </a:p>
          <a:p>
            <a:pPr>
              <a:lnSpc>
                <a:spcPct val="95000"/>
              </a:lnSpc>
              <a:spcBef>
                <a:spcPts val="1600"/>
              </a:spcBef>
              <a:buSzPts val="275"/>
            </a:pPr>
            <a:endParaRPr lang="en-US" sz="2667" b="1" dirty="0">
              <a:latin typeface="Comic Sans MS" panose="030F0902030302020204" pitchFamily="66" charset="0"/>
              <a:ea typeface="Times New Roman"/>
              <a:cs typeface="Times New Roman"/>
              <a:sym typeface="Times New Roman"/>
            </a:endParaRPr>
          </a:p>
          <a:p>
            <a:pPr>
              <a:lnSpc>
                <a:spcPct val="95000"/>
              </a:lnSpc>
              <a:spcBef>
                <a:spcPts val="1600"/>
              </a:spcBef>
              <a:spcAft>
                <a:spcPts val="1600"/>
              </a:spcAft>
              <a:buSzPts val="275"/>
            </a:pPr>
            <a:endParaRPr lang="en-US" sz="2667" b="1" dirty="0">
              <a:latin typeface="Comic Sans MS" panose="030F0902030302020204" pitchFamily="66" charset="0"/>
              <a:ea typeface="Times New Roman"/>
              <a:cs typeface="Times New Roman"/>
              <a:sym typeface="Times New Roman"/>
            </a:endParaRPr>
          </a:p>
        </p:txBody>
      </p:sp>
      <p:pic>
        <p:nvPicPr>
          <p:cNvPr id="3" name="Picture 2">
            <a:extLst>
              <a:ext uri="{FF2B5EF4-FFF2-40B4-BE49-F238E27FC236}">
                <a16:creationId xmlns:a16="http://schemas.microsoft.com/office/drawing/2014/main" id="{152DE4D2-B12C-1F4D-B545-224E6ABAF47A}"/>
              </a:ext>
            </a:extLst>
          </p:cNvPr>
          <p:cNvPicPr>
            <a:picLocks noChangeAspect="1"/>
          </p:cNvPicPr>
          <p:nvPr/>
        </p:nvPicPr>
        <p:blipFill>
          <a:blip r:embed="rId3"/>
          <a:stretch>
            <a:fillRect/>
          </a:stretch>
        </p:blipFill>
        <p:spPr>
          <a:xfrm>
            <a:off x="3612618" y="1600636"/>
            <a:ext cx="4966763" cy="2827867"/>
          </a:xfrm>
          <a:prstGeom prst="rect">
            <a:avLst/>
          </a:prstGeom>
        </p:spPr>
      </p:pic>
      <p:sp>
        <p:nvSpPr>
          <p:cNvPr id="2" name="Google Shape;21;p4">
            <a:extLst>
              <a:ext uri="{FF2B5EF4-FFF2-40B4-BE49-F238E27FC236}">
                <a16:creationId xmlns:a16="http://schemas.microsoft.com/office/drawing/2014/main" id="{01410B66-B9B5-8BED-1C06-D41AE2F8B532}"/>
              </a:ext>
            </a:extLst>
          </p:cNvPr>
          <p:cNvSpPr/>
          <p:nvPr/>
        </p:nvSpPr>
        <p:spPr>
          <a:xfrm>
            <a:off x="0" y="1046500"/>
            <a:ext cx="12192000" cy="60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1123609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6"/>
          <p:cNvSpPr txBox="1">
            <a:spLocks noGrp="1"/>
          </p:cNvSpPr>
          <p:nvPr>
            <p:ph type="body" idx="1"/>
          </p:nvPr>
        </p:nvSpPr>
        <p:spPr>
          <a:xfrm>
            <a:off x="635667" y="1320467"/>
            <a:ext cx="10877600" cy="2350400"/>
          </a:xfrm>
          <a:prstGeom prst="rect">
            <a:avLst/>
          </a:prstGeom>
        </p:spPr>
        <p:txBody>
          <a:bodyPr spcFirstLastPara="1" wrap="square" lIns="121900" tIns="121900" rIns="121900" bIns="121900" anchor="t" anchorCtr="0">
            <a:noAutofit/>
          </a:bodyPr>
          <a:lstStyle/>
          <a:p>
            <a:pPr indent="-491054">
              <a:buSzPts val="2200"/>
              <a:buFont typeface="Times New Roman"/>
              <a:buAutoNum type="arabicParenR"/>
            </a:pPr>
            <a:r>
              <a:rPr lang="en" sz="2667" dirty="0">
                <a:latin typeface="Comic Sans MS" panose="030F0902030302020204" pitchFamily="66" charset="0"/>
                <a:ea typeface="Times New Roman"/>
                <a:cs typeface="Times New Roman"/>
                <a:sym typeface="Times New Roman"/>
              </a:rPr>
              <a:t>Train the given dense network</a:t>
            </a:r>
            <a:endParaRPr sz="2667" dirty="0">
              <a:solidFill>
                <a:srgbClr val="000000"/>
              </a:solidFill>
              <a:latin typeface="Comic Sans MS" panose="030F0902030302020204" pitchFamily="66" charset="0"/>
              <a:ea typeface="Times New Roman"/>
              <a:cs typeface="Times New Roman"/>
              <a:sym typeface="Times New Roman"/>
            </a:endParaRPr>
          </a:p>
          <a:p>
            <a:pPr indent="-491054">
              <a:lnSpc>
                <a:spcPct val="95000"/>
              </a:lnSpc>
              <a:buClr>
                <a:srgbClr val="000000"/>
              </a:buClr>
              <a:buSzPts val="2200"/>
              <a:buFont typeface="Arial"/>
              <a:buAutoNum type="arabicParenR"/>
            </a:pPr>
            <a:r>
              <a:rPr lang="en" sz="2667" dirty="0">
                <a:solidFill>
                  <a:srgbClr val="000000"/>
                </a:solidFill>
                <a:latin typeface="Comic Sans MS" panose="030F0902030302020204" pitchFamily="66" charset="0"/>
                <a:ea typeface="Times New Roman"/>
                <a:cs typeface="Times New Roman"/>
                <a:sym typeface="Times New Roman"/>
              </a:rPr>
              <a:t>Remove insignificant components</a:t>
            </a:r>
            <a:endParaRPr sz="2667" dirty="0">
              <a:solidFill>
                <a:srgbClr val="999999"/>
              </a:solidFill>
              <a:latin typeface="Comic Sans MS" panose="030F0902030302020204" pitchFamily="66" charset="0"/>
              <a:ea typeface="Times New Roman"/>
              <a:cs typeface="Times New Roman"/>
              <a:sym typeface="Times New Roman"/>
            </a:endParaRPr>
          </a:p>
          <a:p>
            <a:pPr indent="-491054">
              <a:lnSpc>
                <a:spcPct val="95000"/>
              </a:lnSpc>
              <a:buClr>
                <a:srgbClr val="000000"/>
              </a:buClr>
              <a:buSzPts val="2200"/>
              <a:buFont typeface="Times New Roman"/>
              <a:buAutoNum type="arabicParenR"/>
            </a:pPr>
            <a:r>
              <a:rPr lang="en-US" sz="2667" dirty="0">
                <a:solidFill>
                  <a:srgbClr val="000000"/>
                </a:solidFill>
                <a:latin typeface="Comic Sans MS" panose="030F0902030302020204" pitchFamily="66" charset="0"/>
                <a:ea typeface="Times New Roman"/>
                <a:cs typeface="Times New Roman"/>
                <a:sym typeface="Times New Roman"/>
              </a:rPr>
              <a:t>Re-train from scratch</a:t>
            </a:r>
            <a:endParaRPr sz="2667" dirty="0">
              <a:solidFill>
                <a:srgbClr val="000000"/>
              </a:solidFill>
              <a:latin typeface="Comic Sans MS" panose="030F0902030302020204" pitchFamily="66" charset="0"/>
              <a:ea typeface="Times New Roman"/>
              <a:cs typeface="Times New Roman"/>
              <a:sym typeface="Times New Roman"/>
            </a:endParaRPr>
          </a:p>
          <a:p>
            <a:pPr indent="-491054">
              <a:lnSpc>
                <a:spcPct val="95000"/>
              </a:lnSpc>
              <a:buClr>
                <a:srgbClr val="000000"/>
              </a:buClr>
              <a:buSzPts val="2200"/>
              <a:buFont typeface="Times New Roman"/>
              <a:buAutoNum type="arabicParenR"/>
            </a:pPr>
            <a:r>
              <a:rPr lang="en" sz="2667" dirty="0">
                <a:solidFill>
                  <a:srgbClr val="000000"/>
                </a:solidFill>
                <a:latin typeface="Comic Sans MS" panose="030F0902030302020204" pitchFamily="66" charset="0"/>
                <a:ea typeface="Times New Roman"/>
                <a:cs typeface="Times New Roman"/>
                <a:sym typeface="Times New Roman"/>
              </a:rPr>
              <a:t>Optionally : repeat steps 2 and 3 iteratively</a:t>
            </a:r>
            <a:endParaRPr sz="2667" dirty="0">
              <a:solidFill>
                <a:srgbClr val="000000"/>
              </a:solidFill>
              <a:latin typeface="Comic Sans MS" panose="030F0902030302020204" pitchFamily="66" charset="0"/>
              <a:ea typeface="Times New Roman"/>
              <a:cs typeface="Times New Roman"/>
              <a:sym typeface="Times New Roman"/>
            </a:endParaRPr>
          </a:p>
          <a:p>
            <a:pPr marL="0" indent="0">
              <a:lnSpc>
                <a:spcPct val="95000"/>
              </a:lnSpc>
              <a:spcBef>
                <a:spcPts val="1600"/>
              </a:spcBef>
              <a:buSzPts val="275"/>
              <a:buNone/>
            </a:pPr>
            <a:endParaRPr sz="2667" b="1" dirty="0">
              <a:latin typeface="Comic Sans MS" panose="030F0902030302020204" pitchFamily="66" charset="0"/>
              <a:ea typeface="Times New Roman"/>
              <a:cs typeface="Times New Roman"/>
              <a:sym typeface="Times New Roman"/>
            </a:endParaRPr>
          </a:p>
          <a:p>
            <a:pPr marL="0" indent="0">
              <a:lnSpc>
                <a:spcPct val="95000"/>
              </a:lnSpc>
              <a:spcBef>
                <a:spcPts val="1600"/>
              </a:spcBef>
              <a:buSzPts val="275"/>
              <a:buNone/>
            </a:pPr>
            <a:endParaRPr sz="2667" b="1" dirty="0">
              <a:latin typeface="Comic Sans MS" panose="030F0902030302020204" pitchFamily="66" charset="0"/>
              <a:ea typeface="Times New Roman"/>
              <a:cs typeface="Times New Roman"/>
              <a:sym typeface="Times New Roman"/>
            </a:endParaRPr>
          </a:p>
          <a:p>
            <a:pPr marL="0" indent="0">
              <a:lnSpc>
                <a:spcPct val="95000"/>
              </a:lnSpc>
              <a:spcBef>
                <a:spcPts val="1600"/>
              </a:spcBef>
              <a:spcAft>
                <a:spcPts val="1600"/>
              </a:spcAft>
              <a:buSzPts val="275"/>
              <a:buNone/>
            </a:pPr>
            <a:endParaRPr sz="2667" b="1" dirty="0">
              <a:latin typeface="Comic Sans MS" panose="030F0902030302020204" pitchFamily="66" charset="0"/>
              <a:ea typeface="Times New Roman"/>
              <a:cs typeface="Times New Roman"/>
              <a:sym typeface="Times New Roman"/>
            </a:endParaRPr>
          </a:p>
        </p:txBody>
      </p:sp>
      <p:pic>
        <p:nvPicPr>
          <p:cNvPr id="81" name="Google Shape;81;p16"/>
          <p:cNvPicPr preferRelativeResize="0"/>
          <p:nvPr/>
        </p:nvPicPr>
        <p:blipFill>
          <a:blip r:embed="rId3">
            <a:alphaModFix/>
          </a:blip>
          <a:stretch>
            <a:fillRect/>
          </a:stretch>
        </p:blipFill>
        <p:spPr>
          <a:xfrm>
            <a:off x="568401" y="3823067"/>
            <a:ext cx="2088633" cy="2466667"/>
          </a:xfrm>
          <a:prstGeom prst="rect">
            <a:avLst/>
          </a:prstGeom>
          <a:noFill/>
          <a:ln>
            <a:noFill/>
          </a:ln>
        </p:spPr>
      </p:pic>
      <p:pic>
        <p:nvPicPr>
          <p:cNvPr id="82" name="Google Shape;82;p16"/>
          <p:cNvPicPr preferRelativeResize="0"/>
          <p:nvPr/>
        </p:nvPicPr>
        <p:blipFill>
          <a:blip r:embed="rId4">
            <a:alphaModFix/>
          </a:blip>
          <a:stretch>
            <a:fillRect/>
          </a:stretch>
        </p:blipFill>
        <p:spPr>
          <a:xfrm>
            <a:off x="3631833" y="3823067"/>
            <a:ext cx="2088633" cy="2466668"/>
          </a:xfrm>
          <a:prstGeom prst="rect">
            <a:avLst/>
          </a:prstGeom>
          <a:noFill/>
          <a:ln>
            <a:noFill/>
          </a:ln>
        </p:spPr>
      </p:pic>
      <p:cxnSp>
        <p:nvCxnSpPr>
          <p:cNvPr id="83" name="Google Shape;83;p16"/>
          <p:cNvCxnSpPr>
            <a:stCxn id="81" idx="3"/>
            <a:endCxn id="82" idx="1"/>
          </p:cNvCxnSpPr>
          <p:nvPr/>
        </p:nvCxnSpPr>
        <p:spPr>
          <a:xfrm>
            <a:off x="2657033" y="5056400"/>
            <a:ext cx="974800" cy="0"/>
          </a:xfrm>
          <a:prstGeom prst="straightConnector1">
            <a:avLst/>
          </a:prstGeom>
          <a:noFill/>
          <a:ln w="28575" cap="flat" cmpd="sng">
            <a:solidFill>
              <a:srgbClr val="000000"/>
            </a:solidFill>
            <a:prstDash val="solid"/>
            <a:round/>
            <a:headEnd type="none" w="med" len="med"/>
            <a:tailEnd type="triangle" w="med" len="med"/>
          </a:ln>
        </p:spPr>
      </p:cxnSp>
      <p:pic>
        <p:nvPicPr>
          <p:cNvPr id="84" name="Google Shape;84;p16"/>
          <p:cNvPicPr preferRelativeResize="0"/>
          <p:nvPr/>
        </p:nvPicPr>
        <p:blipFill>
          <a:blip r:embed="rId5">
            <a:alphaModFix/>
          </a:blip>
          <a:stretch>
            <a:fillRect/>
          </a:stretch>
        </p:blipFill>
        <p:spPr>
          <a:xfrm>
            <a:off x="6646834" y="3823067"/>
            <a:ext cx="2088633" cy="2466668"/>
          </a:xfrm>
          <a:prstGeom prst="rect">
            <a:avLst/>
          </a:prstGeom>
          <a:noFill/>
          <a:ln>
            <a:noFill/>
          </a:ln>
        </p:spPr>
      </p:pic>
      <p:cxnSp>
        <p:nvCxnSpPr>
          <p:cNvPr id="85" name="Google Shape;85;p16"/>
          <p:cNvCxnSpPr>
            <a:endCxn id="84" idx="1"/>
          </p:cNvCxnSpPr>
          <p:nvPr/>
        </p:nvCxnSpPr>
        <p:spPr>
          <a:xfrm>
            <a:off x="5672033" y="5056400"/>
            <a:ext cx="974800" cy="0"/>
          </a:xfrm>
          <a:prstGeom prst="straightConnector1">
            <a:avLst/>
          </a:prstGeom>
          <a:noFill/>
          <a:ln w="28575" cap="flat" cmpd="sng">
            <a:solidFill>
              <a:srgbClr val="000000"/>
            </a:solidFill>
            <a:prstDash val="solid"/>
            <a:round/>
            <a:headEnd type="none" w="med" len="med"/>
            <a:tailEnd type="triangle" w="med" len="med"/>
          </a:ln>
        </p:spPr>
      </p:cxnSp>
      <p:sp>
        <p:nvSpPr>
          <p:cNvPr id="2" name="Rectangle 1">
            <a:extLst>
              <a:ext uri="{FF2B5EF4-FFF2-40B4-BE49-F238E27FC236}">
                <a16:creationId xmlns:a16="http://schemas.microsoft.com/office/drawing/2014/main" id="{36AAB5E2-9468-8540-859B-852193544255}"/>
              </a:ext>
            </a:extLst>
          </p:cNvPr>
          <p:cNvSpPr/>
          <p:nvPr/>
        </p:nvSpPr>
        <p:spPr>
          <a:xfrm>
            <a:off x="5491573" y="2435567"/>
            <a:ext cx="5133232" cy="931091"/>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dirty="0"/>
          </a:p>
        </p:txBody>
      </p:sp>
      <p:sp>
        <p:nvSpPr>
          <p:cNvPr id="11" name="Google Shape;80;p16">
            <a:extLst>
              <a:ext uri="{FF2B5EF4-FFF2-40B4-BE49-F238E27FC236}">
                <a16:creationId xmlns:a16="http://schemas.microsoft.com/office/drawing/2014/main" id="{DB8CAFD1-ED76-2549-98BB-9135A266BC8C}"/>
              </a:ext>
            </a:extLst>
          </p:cNvPr>
          <p:cNvSpPr txBox="1">
            <a:spLocks/>
          </p:cNvSpPr>
          <p:nvPr/>
        </p:nvSpPr>
        <p:spPr>
          <a:xfrm>
            <a:off x="5485740" y="2380453"/>
            <a:ext cx="5778809" cy="931091"/>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Open Sans"/>
              <a:buChar char="●"/>
              <a:defRPr sz="1800" b="0" i="0" u="none" strike="noStrike" cap="none">
                <a:solidFill>
                  <a:schemeClr val="dk1"/>
                </a:solidFill>
                <a:latin typeface="Open Sans"/>
                <a:ea typeface="Open Sans"/>
                <a:cs typeface="Open Sans"/>
                <a:sym typeface="Open Sans"/>
              </a:defRPr>
            </a:lvl1pPr>
            <a:lvl2pPr marL="914400" marR="0" lvl="1"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2pPr>
            <a:lvl3pPr marL="1371600" marR="0" lvl="2"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3pPr>
            <a:lvl4pPr marL="1828800" marR="0" lvl="3"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4pPr>
            <a:lvl5pPr marL="2286000" marR="0" lvl="4"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5pPr>
            <a:lvl6pPr marL="2743200" marR="0" lvl="5"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6pPr>
            <a:lvl7pPr marL="3200400" marR="0" lvl="6"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7pPr>
            <a:lvl8pPr marL="3657600" marR="0" lvl="7"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8pPr>
            <a:lvl9pPr marL="4114800" marR="0" lvl="8"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9pPr>
          </a:lstStyle>
          <a:p>
            <a:pPr marL="0" indent="0">
              <a:lnSpc>
                <a:spcPct val="95000"/>
              </a:lnSpc>
              <a:spcBef>
                <a:spcPts val="1600"/>
              </a:spcBef>
              <a:spcAft>
                <a:spcPts val="1600"/>
              </a:spcAft>
              <a:buSzPts val="275"/>
              <a:buNone/>
            </a:pPr>
            <a:r>
              <a:rPr lang="en-US" sz="2400" dirty="0">
                <a:latin typeface="Comic Sans MS" panose="030F0902030302020204" pitchFamily="66" charset="0"/>
                <a:ea typeface="Times New Roman"/>
                <a:cs typeface="Times New Roman"/>
                <a:sym typeface="Times New Roman"/>
              </a:rPr>
              <a:t>Weight magnitude, gradients etc.</a:t>
            </a:r>
          </a:p>
        </p:txBody>
      </p:sp>
      <p:cxnSp>
        <p:nvCxnSpPr>
          <p:cNvPr id="4" name="Straight Arrow Connector 3">
            <a:extLst>
              <a:ext uri="{FF2B5EF4-FFF2-40B4-BE49-F238E27FC236}">
                <a16:creationId xmlns:a16="http://schemas.microsoft.com/office/drawing/2014/main" id="{32242AF8-06B0-104D-93D9-52D67AD5BD21}"/>
              </a:ext>
            </a:extLst>
          </p:cNvPr>
          <p:cNvCxnSpPr>
            <a:cxnSpLocks/>
            <a:endCxn id="2" idx="1"/>
          </p:cNvCxnSpPr>
          <p:nvPr/>
        </p:nvCxnSpPr>
        <p:spPr>
          <a:xfrm>
            <a:off x="3265299" y="2283368"/>
            <a:ext cx="2226275" cy="61774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02EB5E3A-D82F-5E42-8CD4-B657B6C28992}"/>
              </a:ext>
            </a:extLst>
          </p:cNvPr>
          <p:cNvSpPr/>
          <p:nvPr/>
        </p:nvSpPr>
        <p:spPr>
          <a:xfrm>
            <a:off x="6842059" y="2465689"/>
            <a:ext cx="5120559" cy="931091"/>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dirty="0"/>
          </a:p>
        </p:txBody>
      </p:sp>
      <p:cxnSp>
        <p:nvCxnSpPr>
          <p:cNvPr id="16" name="Straight Arrow Connector 15">
            <a:extLst>
              <a:ext uri="{FF2B5EF4-FFF2-40B4-BE49-F238E27FC236}">
                <a16:creationId xmlns:a16="http://schemas.microsoft.com/office/drawing/2014/main" id="{2C2A4167-015A-B542-A63B-39BC3AFB0A9F}"/>
              </a:ext>
            </a:extLst>
          </p:cNvPr>
          <p:cNvCxnSpPr>
            <a:cxnSpLocks/>
          </p:cNvCxnSpPr>
          <p:nvPr/>
        </p:nvCxnSpPr>
        <p:spPr>
          <a:xfrm>
            <a:off x="5012270" y="2317305"/>
            <a:ext cx="1829788" cy="61774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Google Shape;80;p16">
            <a:extLst>
              <a:ext uri="{FF2B5EF4-FFF2-40B4-BE49-F238E27FC236}">
                <a16:creationId xmlns:a16="http://schemas.microsoft.com/office/drawing/2014/main" id="{E2289FD2-1500-F446-B5DA-8B3A8C7468A9}"/>
              </a:ext>
            </a:extLst>
          </p:cNvPr>
          <p:cNvSpPr txBox="1">
            <a:spLocks/>
          </p:cNvSpPr>
          <p:nvPr/>
        </p:nvSpPr>
        <p:spPr>
          <a:xfrm>
            <a:off x="6802523" y="2423072"/>
            <a:ext cx="5389477" cy="931091"/>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Open Sans"/>
              <a:buChar char="●"/>
              <a:defRPr sz="1800" b="0" i="0" u="none" strike="noStrike" cap="none">
                <a:solidFill>
                  <a:schemeClr val="dk1"/>
                </a:solidFill>
                <a:latin typeface="Open Sans"/>
                <a:ea typeface="Open Sans"/>
                <a:cs typeface="Open Sans"/>
                <a:sym typeface="Open Sans"/>
              </a:defRPr>
            </a:lvl1pPr>
            <a:lvl2pPr marL="914400" marR="0" lvl="1"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2pPr>
            <a:lvl3pPr marL="1371600" marR="0" lvl="2"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3pPr>
            <a:lvl4pPr marL="1828800" marR="0" lvl="3"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4pPr>
            <a:lvl5pPr marL="2286000" marR="0" lvl="4"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5pPr>
            <a:lvl6pPr marL="2743200" marR="0" lvl="5"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6pPr>
            <a:lvl7pPr marL="3200400" marR="0" lvl="6"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7pPr>
            <a:lvl8pPr marL="3657600" marR="0" lvl="7"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8pPr>
            <a:lvl9pPr marL="4114800" marR="0" lvl="8"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9pPr>
          </a:lstStyle>
          <a:p>
            <a:pPr marL="0" indent="0">
              <a:lnSpc>
                <a:spcPct val="95000"/>
              </a:lnSpc>
              <a:spcBef>
                <a:spcPts val="1600"/>
              </a:spcBef>
              <a:spcAft>
                <a:spcPts val="1600"/>
              </a:spcAft>
              <a:buSzPts val="275"/>
              <a:buNone/>
            </a:pPr>
            <a:r>
              <a:rPr lang="en-US" sz="2400" dirty="0">
                <a:latin typeface="Comic Sans MS" panose="030F0902030302020204" pitchFamily="66" charset="0"/>
                <a:ea typeface="Times New Roman"/>
                <a:cs typeface="Times New Roman"/>
                <a:sym typeface="Times New Roman"/>
              </a:rPr>
              <a:t>Edges, neurons, filter channel etc.</a:t>
            </a:r>
          </a:p>
        </p:txBody>
      </p:sp>
      <p:cxnSp>
        <p:nvCxnSpPr>
          <p:cNvPr id="18" name="Google Shape;85;p16">
            <a:extLst>
              <a:ext uri="{FF2B5EF4-FFF2-40B4-BE49-F238E27FC236}">
                <a16:creationId xmlns:a16="http://schemas.microsoft.com/office/drawing/2014/main" id="{2E4F3D69-1090-B742-BA69-F81386A9DA14}"/>
              </a:ext>
            </a:extLst>
          </p:cNvPr>
          <p:cNvCxnSpPr/>
          <p:nvPr/>
        </p:nvCxnSpPr>
        <p:spPr>
          <a:xfrm>
            <a:off x="8735467" y="5022888"/>
            <a:ext cx="974800" cy="0"/>
          </a:xfrm>
          <a:prstGeom prst="straightConnector1">
            <a:avLst/>
          </a:prstGeom>
          <a:noFill/>
          <a:ln w="28575" cap="flat" cmpd="sng">
            <a:solidFill>
              <a:srgbClr val="000000"/>
            </a:solidFill>
            <a:prstDash val="solid"/>
            <a:round/>
            <a:headEnd type="none" w="med" len="med"/>
            <a:tailEnd type="triangle" w="med" len="med"/>
          </a:ln>
        </p:spPr>
      </p:cxnSp>
      <p:pic>
        <p:nvPicPr>
          <p:cNvPr id="19" name="Google Shape;84;p16">
            <a:extLst>
              <a:ext uri="{FF2B5EF4-FFF2-40B4-BE49-F238E27FC236}">
                <a16:creationId xmlns:a16="http://schemas.microsoft.com/office/drawing/2014/main" id="{6CC6BC49-6CAC-2947-964C-FB67B46D04B3}"/>
              </a:ext>
            </a:extLst>
          </p:cNvPr>
          <p:cNvPicPr preferRelativeResize="0"/>
          <p:nvPr/>
        </p:nvPicPr>
        <p:blipFill>
          <a:blip r:embed="rId5">
            <a:alphaModFix/>
          </a:blip>
          <a:stretch>
            <a:fillRect/>
          </a:stretch>
        </p:blipFill>
        <p:spPr>
          <a:xfrm>
            <a:off x="9710268" y="3789554"/>
            <a:ext cx="2088633" cy="2466668"/>
          </a:xfrm>
          <a:prstGeom prst="rect">
            <a:avLst/>
          </a:prstGeom>
          <a:noFill/>
          <a:ln>
            <a:noFill/>
          </a:ln>
        </p:spPr>
      </p:pic>
      <p:sp>
        <p:nvSpPr>
          <p:cNvPr id="6" name="Rectangle 5">
            <a:extLst>
              <a:ext uri="{FF2B5EF4-FFF2-40B4-BE49-F238E27FC236}">
                <a16:creationId xmlns:a16="http://schemas.microsoft.com/office/drawing/2014/main" id="{AC9F0792-D463-8646-A005-FCBFCA61FE15}"/>
              </a:ext>
            </a:extLst>
          </p:cNvPr>
          <p:cNvSpPr/>
          <p:nvPr/>
        </p:nvSpPr>
        <p:spPr>
          <a:xfrm>
            <a:off x="2764137" y="4687068"/>
            <a:ext cx="694421" cy="338554"/>
          </a:xfrm>
          <a:prstGeom prst="rect">
            <a:avLst/>
          </a:prstGeom>
        </p:spPr>
        <p:txBody>
          <a:bodyPr wrap="none">
            <a:spAutoFit/>
          </a:bodyPr>
          <a:lstStyle/>
          <a:p>
            <a:r>
              <a:rPr lang="en" sz="1600" dirty="0">
                <a:latin typeface="Comic Sans MS" panose="030F0902030302020204" pitchFamily="66" charset="0"/>
                <a:ea typeface="Times New Roman"/>
                <a:cs typeface="Times New Roman"/>
                <a:sym typeface="Times New Roman"/>
              </a:rPr>
              <a:t>Train</a:t>
            </a:r>
            <a:endParaRPr lang="en-US" sz="1600" dirty="0">
              <a:latin typeface="Comic Sans MS" panose="030F0902030302020204" pitchFamily="66" charset="0"/>
            </a:endParaRPr>
          </a:p>
        </p:txBody>
      </p:sp>
      <p:sp>
        <p:nvSpPr>
          <p:cNvPr id="21" name="Rectangle 20">
            <a:extLst>
              <a:ext uri="{FF2B5EF4-FFF2-40B4-BE49-F238E27FC236}">
                <a16:creationId xmlns:a16="http://schemas.microsoft.com/office/drawing/2014/main" id="{CBBABD2E-AE9B-C849-A4B4-A0B7A5CF6909}"/>
              </a:ext>
            </a:extLst>
          </p:cNvPr>
          <p:cNvSpPr/>
          <p:nvPr/>
        </p:nvSpPr>
        <p:spPr>
          <a:xfrm>
            <a:off x="5739919" y="4667704"/>
            <a:ext cx="718466" cy="338554"/>
          </a:xfrm>
          <a:prstGeom prst="rect">
            <a:avLst/>
          </a:prstGeom>
        </p:spPr>
        <p:txBody>
          <a:bodyPr wrap="none">
            <a:spAutoFit/>
          </a:bodyPr>
          <a:lstStyle/>
          <a:p>
            <a:r>
              <a:rPr lang="en" sz="1600" dirty="0">
                <a:latin typeface="Comic Sans MS" panose="030F0902030302020204" pitchFamily="66" charset="0"/>
                <a:ea typeface="Times New Roman"/>
                <a:cs typeface="Times New Roman"/>
                <a:sym typeface="Times New Roman"/>
              </a:rPr>
              <a:t>Prune</a:t>
            </a:r>
            <a:endParaRPr lang="en-US" sz="1600" dirty="0">
              <a:latin typeface="Comic Sans MS" panose="030F0902030302020204" pitchFamily="66" charset="0"/>
            </a:endParaRPr>
          </a:p>
        </p:txBody>
      </p:sp>
      <p:sp>
        <p:nvSpPr>
          <p:cNvPr id="22" name="Rectangle 21">
            <a:extLst>
              <a:ext uri="{FF2B5EF4-FFF2-40B4-BE49-F238E27FC236}">
                <a16:creationId xmlns:a16="http://schemas.microsoft.com/office/drawing/2014/main" id="{4F8B88CC-9F59-E146-9A14-23EF026205DA}"/>
              </a:ext>
            </a:extLst>
          </p:cNvPr>
          <p:cNvSpPr/>
          <p:nvPr/>
        </p:nvSpPr>
        <p:spPr>
          <a:xfrm>
            <a:off x="8668015" y="4667704"/>
            <a:ext cx="1095172" cy="338554"/>
          </a:xfrm>
          <a:prstGeom prst="rect">
            <a:avLst/>
          </a:prstGeom>
        </p:spPr>
        <p:txBody>
          <a:bodyPr wrap="none">
            <a:spAutoFit/>
          </a:bodyPr>
          <a:lstStyle/>
          <a:p>
            <a:r>
              <a:rPr lang="en" sz="1600" dirty="0">
                <a:latin typeface="Comic Sans MS" panose="030F0902030302020204" pitchFamily="66" charset="0"/>
                <a:ea typeface="Times New Roman"/>
                <a:cs typeface="Times New Roman"/>
                <a:sym typeface="Times New Roman"/>
              </a:rPr>
              <a:t>Fine-tune</a:t>
            </a:r>
            <a:endParaRPr lang="en-US" sz="1600" dirty="0">
              <a:latin typeface="Comic Sans MS" panose="030F0902030302020204" pitchFamily="66" charset="0"/>
            </a:endParaRPr>
          </a:p>
        </p:txBody>
      </p:sp>
      <p:sp>
        <p:nvSpPr>
          <p:cNvPr id="25" name="Google Shape;74;p15">
            <a:extLst>
              <a:ext uri="{FF2B5EF4-FFF2-40B4-BE49-F238E27FC236}">
                <a16:creationId xmlns:a16="http://schemas.microsoft.com/office/drawing/2014/main" id="{E7A38F5F-CC4E-AF49-92A3-8F75FCD59D87}"/>
              </a:ext>
            </a:extLst>
          </p:cNvPr>
          <p:cNvSpPr txBox="1">
            <a:spLocks noGrp="1"/>
          </p:cNvSpPr>
          <p:nvPr>
            <p:ph type="title"/>
          </p:nvPr>
        </p:nvSpPr>
        <p:spPr>
          <a:xfrm>
            <a:off x="370333" y="60833"/>
            <a:ext cx="11360800" cy="989200"/>
          </a:xfrm>
          <a:prstGeom prst="rect">
            <a:avLst/>
          </a:prstGeom>
        </p:spPr>
        <p:txBody>
          <a:bodyPr spcFirstLastPara="1" wrap="square" lIns="121900" tIns="121900" rIns="121900" bIns="121900" anchor="b" anchorCtr="0">
            <a:noAutofit/>
          </a:bodyPr>
          <a:lstStyle/>
          <a:p>
            <a:pPr algn="ctr">
              <a:buSzPts val="990"/>
            </a:pPr>
            <a:r>
              <a:rPr lang="en" sz="3467" dirty="0">
                <a:latin typeface="Comic Sans MS" panose="030F0902030302020204" pitchFamily="66" charset="0"/>
                <a:ea typeface="Lora"/>
                <a:cs typeface="Lora"/>
                <a:sym typeface="Lora"/>
              </a:rPr>
              <a:t>Neural network pruning – after training</a:t>
            </a:r>
            <a:endParaRPr sz="3467" dirty="0">
              <a:latin typeface="Comic Sans MS" panose="030F0902030302020204" pitchFamily="66" charset="0"/>
              <a:ea typeface="Lora"/>
              <a:cs typeface="Lora"/>
              <a:sym typeface="Lora"/>
            </a:endParaRPr>
          </a:p>
        </p:txBody>
      </p:sp>
    </p:spTree>
    <p:extLst>
      <p:ext uri="{BB962C8B-B14F-4D97-AF65-F5344CB8AC3E}">
        <p14:creationId xmlns:p14="http://schemas.microsoft.com/office/powerpoint/2010/main" val="2136412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blinds(horizontal)">
                                      <p:cBhvr>
                                        <p:cTn id="7" dur="500"/>
                                        <p:tgtEl>
                                          <p:spTgt spid="1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xit" presetSubtype="0" fill="hold" grpId="0" nodeType="clickEffect">
                                  <p:stCondLst>
                                    <p:cond delay="0"/>
                                  </p:stCondLst>
                                  <p:childTnLst>
                                    <p:animEffect transition="out" filter="dissolve">
                                      <p:cBhvr>
                                        <p:cTn id="17" dur="500"/>
                                        <p:tgtEl>
                                          <p:spTgt spid="11">
                                            <p:txEl>
                                              <p:pRg st="0" end="0"/>
                                            </p:txEl>
                                          </p:spTgt>
                                        </p:tgtEl>
                                      </p:cBhvr>
                                    </p:animEffect>
                                    <p:set>
                                      <p:cBhvr>
                                        <p:cTn id="18" dur="1" fill="hold">
                                          <p:stCondLst>
                                            <p:cond delay="499"/>
                                          </p:stCondLst>
                                        </p:cTn>
                                        <p:tgtEl>
                                          <p:spTgt spid="11">
                                            <p:txEl>
                                              <p:pRg st="0" end="0"/>
                                            </p:txEl>
                                          </p:spTgt>
                                        </p:tgtEl>
                                        <p:attrNameLst>
                                          <p:attrName>style.visibility</p:attrName>
                                        </p:attrNameLst>
                                      </p:cBhvr>
                                      <p:to>
                                        <p:strVal val="hidden"/>
                                      </p:to>
                                    </p:set>
                                  </p:childTnLst>
                                </p:cTn>
                              </p:par>
                              <p:par>
                                <p:cTn id="19" presetID="9" presetClass="exit" presetSubtype="0" fill="hold" grpId="1" nodeType="withEffect">
                                  <p:stCondLst>
                                    <p:cond delay="0"/>
                                  </p:stCondLst>
                                  <p:childTnLst>
                                    <p:animEffect transition="out" filter="dissolve">
                                      <p:cBhvr>
                                        <p:cTn id="20" dur="500"/>
                                        <p:tgtEl>
                                          <p:spTgt spid="2"/>
                                        </p:tgtEl>
                                      </p:cBhvr>
                                    </p:animEffect>
                                    <p:set>
                                      <p:cBhvr>
                                        <p:cTn id="21" dur="1" fill="hold">
                                          <p:stCondLst>
                                            <p:cond delay="499"/>
                                          </p:stCondLst>
                                        </p:cTn>
                                        <p:tgtEl>
                                          <p:spTgt spid="2"/>
                                        </p:tgtEl>
                                        <p:attrNameLst>
                                          <p:attrName>style.visibility</p:attrName>
                                        </p:attrNameLst>
                                      </p:cBhvr>
                                      <p:to>
                                        <p:strVal val="hidden"/>
                                      </p:to>
                                    </p:set>
                                  </p:childTnLst>
                                </p:cTn>
                              </p:par>
                              <p:par>
                                <p:cTn id="22" presetID="9" presetClass="exit" presetSubtype="0" fill="hold" nodeType="withEffect">
                                  <p:stCondLst>
                                    <p:cond delay="0"/>
                                  </p:stCondLst>
                                  <p:childTnLst>
                                    <p:animEffect transition="out" filter="dissolve">
                                      <p:cBhvr>
                                        <p:cTn id="23" dur="500"/>
                                        <p:tgtEl>
                                          <p:spTgt spid="4"/>
                                        </p:tgtEl>
                                      </p:cBhvr>
                                    </p:animEffect>
                                    <p:set>
                                      <p:cBhvr>
                                        <p:cTn id="24" dur="1" fill="hold">
                                          <p:stCondLst>
                                            <p:cond delay="499"/>
                                          </p:stCondLst>
                                        </p:cTn>
                                        <p:tgtEl>
                                          <p:spTgt spid="4"/>
                                        </p:tgtEl>
                                        <p:attrNameLst>
                                          <p:attrName>style.visibility</p:attrName>
                                        </p:attrNameLst>
                                      </p:cBhvr>
                                      <p:to>
                                        <p:strVal val="hidden"/>
                                      </p:to>
                                    </p:set>
                                  </p:childTnLst>
                                </p:cTn>
                              </p:par>
                              <p:par>
                                <p:cTn id="25" presetID="10" presetClass="entr" presetSubtype="0" fill="hold"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xit" presetSubtype="0" fill="hold" nodeType="clickEffect">
                                  <p:stCondLst>
                                    <p:cond delay="0"/>
                                  </p:stCondLst>
                                  <p:childTnLst>
                                    <p:animEffect transition="out" filter="dissolve">
                                      <p:cBhvr>
                                        <p:cTn id="37" dur="500"/>
                                        <p:tgtEl>
                                          <p:spTgt spid="16"/>
                                        </p:tgtEl>
                                      </p:cBhvr>
                                    </p:animEffect>
                                    <p:set>
                                      <p:cBhvr>
                                        <p:cTn id="38" dur="1" fill="hold">
                                          <p:stCondLst>
                                            <p:cond delay="499"/>
                                          </p:stCondLst>
                                        </p:cTn>
                                        <p:tgtEl>
                                          <p:spTgt spid="16"/>
                                        </p:tgtEl>
                                        <p:attrNameLst>
                                          <p:attrName>style.visibility</p:attrName>
                                        </p:attrNameLst>
                                      </p:cBhvr>
                                      <p:to>
                                        <p:strVal val="hidden"/>
                                      </p:to>
                                    </p:set>
                                  </p:childTnLst>
                                </p:cTn>
                              </p:par>
                              <p:par>
                                <p:cTn id="39" presetID="9" presetClass="exit" presetSubtype="0" fill="hold" grpId="1" nodeType="withEffect">
                                  <p:stCondLst>
                                    <p:cond delay="0"/>
                                  </p:stCondLst>
                                  <p:childTnLst>
                                    <p:animEffect transition="out" filter="dissolve">
                                      <p:cBhvr>
                                        <p:cTn id="40" dur="500"/>
                                        <p:tgtEl>
                                          <p:spTgt spid="17"/>
                                        </p:tgtEl>
                                      </p:cBhvr>
                                    </p:animEffect>
                                    <p:set>
                                      <p:cBhvr>
                                        <p:cTn id="41" dur="1" fill="hold">
                                          <p:stCondLst>
                                            <p:cond delay="499"/>
                                          </p:stCondLst>
                                        </p:cTn>
                                        <p:tgtEl>
                                          <p:spTgt spid="17"/>
                                        </p:tgtEl>
                                        <p:attrNameLst>
                                          <p:attrName>style.visibility</p:attrName>
                                        </p:attrNameLst>
                                      </p:cBhvr>
                                      <p:to>
                                        <p:strVal val="hidden"/>
                                      </p:to>
                                    </p:set>
                                  </p:childTnLst>
                                </p:cTn>
                              </p:par>
                              <p:par>
                                <p:cTn id="42" presetID="9" presetClass="exit" presetSubtype="0" fill="hold" grpId="1" nodeType="withEffect">
                                  <p:stCondLst>
                                    <p:cond delay="0"/>
                                  </p:stCondLst>
                                  <p:childTnLst>
                                    <p:animEffect transition="out" filter="dissolve">
                                      <p:cBhvr>
                                        <p:cTn id="43" dur="500"/>
                                        <p:tgtEl>
                                          <p:spTgt spid="15"/>
                                        </p:tgtEl>
                                      </p:cBhvr>
                                    </p:animEffect>
                                    <p:set>
                                      <p:cBhvr>
                                        <p:cTn id="44" dur="1" fill="hold">
                                          <p:stCondLst>
                                            <p:cond delay="499"/>
                                          </p:stCondLst>
                                        </p:cTn>
                                        <p:tgtEl>
                                          <p:spTgt spid="15"/>
                                        </p:tgtEl>
                                        <p:attrNameLst>
                                          <p:attrName>style.visibility</p:attrName>
                                        </p:attrNameLst>
                                      </p:cBhvr>
                                      <p:to>
                                        <p:strVal val="hidden"/>
                                      </p:to>
                                    </p:set>
                                  </p:childTnLst>
                                </p:cTn>
                              </p:par>
                              <p:par>
                                <p:cTn id="45" presetID="3" presetClass="emph" presetSubtype="2" fill="hold" nodeType="withEffect">
                                  <p:stCondLst>
                                    <p:cond delay="0"/>
                                  </p:stCondLst>
                                  <p:childTnLst>
                                    <p:animClr clrSpc="rgb" dir="cw">
                                      <p:cBhvr override="childStyle">
                                        <p:cTn id="46" dur="500" fill="hold"/>
                                        <p:tgtEl>
                                          <p:spTgt spid="80">
                                            <p:txEl>
                                              <p:pRg st="1" end="1"/>
                                            </p:txEl>
                                          </p:spTgt>
                                        </p:tgtEl>
                                        <p:attrNameLst>
                                          <p:attrName>style.color</p:attrName>
                                        </p:attrNameLst>
                                      </p:cBhvr>
                                      <p:to>
                                        <a:srgbClr val="A7A7A7"/>
                                      </p:to>
                                    </p:animClr>
                                  </p:childTnLst>
                                </p:cTn>
                              </p:par>
                            </p:childTnLst>
                          </p:cTn>
                        </p:par>
                        <p:par>
                          <p:cTn id="47" fill="hold">
                            <p:stCondLst>
                              <p:cond delay="500"/>
                            </p:stCondLst>
                            <p:childTnLst>
                              <p:par>
                                <p:cTn id="48" presetID="3" presetClass="entr" presetSubtype="10" fill="hold" nodeType="afterEffect">
                                  <p:stCondLst>
                                    <p:cond delay="0"/>
                                  </p:stCondLst>
                                  <p:childTnLst>
                                    <p:set>
                                      <p:cBhvr>
                                        <p:cTn id="49" dur="1" fill="hold">
                                          <p:stCondLst>
                                            <p:cond delay="0"/>
                                          </p:stCondLst>
                                        </p:cTn>
                                        <p:tgtEl>
                                          <p:spTgt spid="80">
                                            <p:txEl>
                                              <p:pRg st="2" end="2"/>
                                            </p:txEl>
                                          </p:spTgt>
                                        </p:tgtEl>
                                        <p:attrNameLst>
                                          <p:attrName>style.visibility</p:attrName>
                                        </p:attrNameLst>
                                      </p:cBhvr>
                                      <p:to>
                                        <p:strVal val="visible"/>
                                      </p:to>
                                    </p:set>
                                    <p:animEffect transition="in" filter="blinds(horizontal)">
                                      <p:cBhvr>
                                        <p:cTn id="50" dur="500"/>
                                        <p:tgtEl>
                                          <p:spTgt spid="80">
                                            <p:txEl>
                                              <p:pRg st="2" end="2"/>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18"/>
                                        </p:tgtEl>
                                        <p:attrNameLst>
                                          <p:attrName>style.visibility</p:attrName>
                                        </p:attrNameLst>
                                      </p:cBhvr>
                                      <p:to>
                                        <p:strVal val="visible"/>
                                      </p:to>
                                    </p:set>
                                    <p:animEffect transition="in" filter="fade">
                                      <p:cBhvr>
                                        <p:cTn id="53" dur="500"/>
                                        <p:tgtEl>
                                          <p:spTgt spid="18"/>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2"/>
                                        </p:tgtEl>
                                        <p:attrNameLst>
                                          <p:attrName>style.visibility</p:attrName>
                                        </p:attrNameLst>
                                      </p:cBhvr>
                                      <p:to>
                                        <p:strVal val="visible"/>
                                      </p:to>
                                    </p:set>
                                    <p:animEffect transition="in" filter="fade">
                                      <p:cBhvr>
                                        <p:cTn id="56" dur="500"/>
                                        <p:tgtEl>
                                          <p:spTgt spid="22"/>
                                        </p:tgtEl>
                                      </p:cBhvr>
                                    </p:animEffect>
                                  </p:childTnLst>
                                </p:cTn>
                              </p:par>
                              <p:par>
                                <p:cTn id="57" presetID="10" presetClass="entr" presetSubtype="0" fill="hold" nodeType="with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fade">
                                      <p:cBhvr>
                                        <p:cTn id="59" dur="500"/>
                                        <p:tgtEl>
                                          <p:spTgt spid="19"/>
                                        </p:tgtEl>
                                      </p:cBhvr>
                                    </p:animEffect>
                                  </p:childTnLst>
                                </p:cTn>
                              </p:par>
                            </p:childTnLst>
                          </p:cTn>
                        </p:par>
                      </p:childTnLst>
                    </p:cTn>
                  </p:par>
                  <p:par>
                    <p:cTn id="60" fill="hold">
                      <p:stCondLst>
                        <p:cond delay="indefinite"/>
                      </p:stCondLst>
                      <p:childTnLst>
                        <p:par>
                          <p:cTn id="61" fill="hold">
                            <p:stCondLst>
                              <p:cond delay="0"/>
                            </p:stCondLst>
                            <p:childTnLst>
                              <p:par>
                                <p:cTn id="62" presetID="3" presetClass="emph" presetSubtype="2" fill="hold" nodeType="clickEffect">
                                  <p:stCondLst>
                                    <p:cond delay="0"/>
                                  </p:stCondLst>
                                  <p:childTnLst>
                                    <p:animClr clrSpc="rgb" dir="cw">
                                      <p:cBhvr override="childStyle">
                                        <p:cTn id="63" dur="500" fill="hold"/>
                                        <p:tgtEl>
                                          <p:spTgt spid="80">
                                            <p:txEl>
                                              <p:pRg st="2" end="2"/>
                                            </p:txEl>
                                          </p:spTgt>
                                        </p:tgtEl>
                                        <p:attrNameLst>
                                          <p:attrName>style.color</p:attrName>
                                        </p:attrNameLst>
                                      </p:cBhvr>
                                      <p:to>
                                        <a:srgbClr val="A7A7A7"/>
                                      </p:to>
                                    </p:animClr>
                                  </p:childTnLst>
                                </p:cTn>
                              </p:par>
                            </p:childTnLst>
                          </p:cTn>
                        </p:par>
                        <p:par>
                          <p:cTn id="64" fill="hold">
                            <p:stCondLst>
                              <p:cond delay="500"/>
                            </p:stCondLst>
                            <p:childTnLst>
                              <p:par>
                                <p:cTn id="65" presetID="3" presetClass="entr" presetSubtype="10" fill="hold" nodeType="afterEffect">
                                  <p:stCondLst>
                                    <p:cond delay="0"/>
                                  </p:stCondLst>
                                  <p:childTnLst>
                                    <p:set>
                                      <p:cBhvr>
                                        <p:cTn id="66" dur="1" fill="hold">
                                          <p:stCondLst>
                                            <p:cond delay="0"/>
                                          </p:stCondLst>
                                        </p:cTn>
                                        <p:tgtEl>
                                          <p:spTgt spid="80">
                                            <p:txEl>
                                              <p:pRg st="3" end="3"/>
                                            </p:txEl>
                                          </p:spTgt>
                                        </p:tgtEl>
                                        <p:attrNameLst>
                                          <p:attrName>style.visibility</p:attrName>
                                        </p:attrNameLst>
                                      </p:cBhvr>
                                      <p:to>
                                        <p:strVal val="visible"/>
                                      </p:to>
                                    </p:set>
                                    <p:animEffect transition="in" filter="blinds(horizontal)">
                                      <p:cBhvr>
                                        <p:cTn id="67" dur="500"/>
                                        <p:tgtEl>
                                          <p:spTgt spid="8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11" grpId="0" build="allAtOnce"/>
      <p:bldP spid="15" grpId="0" animBg="1"/>
      <p:bldP spid="15" grpId="1" animBg="1"/>
      <p:bldP spid="17" grpId="0"/>
      <p:bldP spid="17" grpId="1"/>
      <p:bldP spid="2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7514" y="26193"/>
            <a:ext cx="121920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Structured vs Unstructured pruning</a:t>
            </a:r>
            <a:endParaRPr sz="3467" dirty="0">
              <a:latin typeface="Comic Sans MS" panose="030F0902030302020204" pitchFamily="66" charset="0"/>
              <a:ea typeface="Lora"/>
              <a:cs typeface="Lora"/>
              <a:sym typeface="Lora"/>
            </a:endParaRPr>
          </a:p>
        </p:txBody>
      </p:sp>
      <p:sp>
        <p:nvSpPr>
          <p:cNvPr id="3" name="Text Placeholder 2">
            <a:extLst>
              <a:ext uri="{FF2B5EF4-FFF2-40B4-BE49-F238E27FC236}">
                <a16:creationId xmlns:a16="http://schemas.microsoft.com/office/drawing/2014/main" id="{2DC9067E-964F-784D-8F54-131F2388D040}"/>
              </a:ext>
            </a:extLst>
          </p:cNvPr>
          <p:cNvSpPr>
            <a:spLocks noGrp="1"/>
          </p:cNvSpPr>
          <p:nvPr>
            <p:ph type="body" idx="1"/>
          </p:nvPr>
        </p:nvSpPr>
        <p:spPr>
          <a:xfrm>
            <a:off x="237992" y="1337959"/>
            <a:ext cx="7766321" cy="5053604"/>
          </a:xfrm>
        </p:spPr>
        <p:txBody>
          <a:bodyPr>
            <a:normAutofit/>
          </a:bodyPr>
          <a:lstStyle/>
          <a:p>
            <a:pPr marL="152396" indent="0">
              <a:buNone/>
            </a:pPr>
            <a:endParaRPr lang="en-US" sz="2133" b="1" dirty="0">
              <a:latin typeface="Comic Sans MS" panose="030F0902030302020204" pitchFamily="66" charset="0"/>
            </a:endParaRPr>
          </a:p>
          <a:p>
            <a:r>
              <a:rPr lang="en-US" dirty="0">
                <a:latin typeface="Comic Sans MS" panose="030F0902030302020204" pitchFamily="66" charset="0"/>
              </a:rPr>
              <a:t>Structured: remove entire layers, filters in conv-nets, attention heads, rows/columns/subblocks of LLM weight matrices</a:t>
            </a:r>
          </a:p>
          <a:p>
            <a:endParaRPr lang="en-US" dirty="0">
              <a:latin typeface="Comic Sans MS" panose="030F0902030302020204" pitchFamily="66" charset="0"/>
            </a:endParaRPr>
          </a:p>
          <a:p>
            <a:pPr lvl="1"/>
            <a:r>
              <a:rPr lang="en-US" dirty="0">
                <a:solidFill>
                  <a:srgbClr val="FF0000"/>
                </a:solidFill>
                <a:latin typeface="Comic Sans MS" panose="030F0902030302020204" pitchFamily="66" charset="0"/>
              </a:rPr>
              <a:t>Sheared </a:t>
            </a:r>
            <a:r>
              <a:rPr lang="en-US" dirty="0" err="1">
                <a:solidFill>
                  <a:srgbClr val="FF0000"/>
                </a:solidFill>
                <a:latin typeface="Comic Sans MS" panose="030F0902030302020204" pitchFamily="66" charset="0"/>
              </a:rPr>
              <a:t>LLaMMA</a:t>
            </a:r>
            <a:r>
              <a:rPr lang="en-US" dirty="0">
                <a:solidFill>
                  <a:srgbClr val="FF0000"/>
                </a:solidFill>
                <a:latin typeface="Comic Sans MS" panose="030F0902030302020204" pitchFamily="66" charset="0"/>
              </a:rPr>
              <a:t>: </a:t>
            </a:r>
            <a:r>
              <a:rPr lang="en-US" dirty="0">
                <a:latin typeface="Comic Sans MS" panose="030F0902030302020204" pitchFamily="66" charset="0"/>
              </a:rPr>
              <a:t>Prune LLaMMA-2-7B down to 1.3B parameters</a:t>
            </a:r>
          </a:p>
          <a:p>
            <a:endParaRPr lang="en-US" dirty="0">
              <a:latin typeface="Comic Sans MS" panose="030F0902030302020204" pitchFamily="66" charset="0"/>
            </a:endParaRPr>
          </a:p>
          <a:p>
            <a:r>
              <a:rPr lang="en-US" dirty="0">
                <a:latin typeface="Comic Sans MS" panose="030F0902030302020204" pitchFamily="66" charset="0"/>
              </a:rPr>
              <a:t>Unstructured: removes individual weights – more flexible. But it may not be supported by underlying hardware.</a:t>
            </a:r>
          </a:p>
          <a:p>
            <a:endParaRPr lang="en-US" dirty="0">
              <a:latin typeface="Comic Sans MS" panose="030F0902030302020204" pitchFamily="66" charset="0"/>
            </a:endParaRPr>
          </a:p>
          <a:p>
            <a:pPr lvl="1"/>
            <a:r>
              <a:rPr lang="en-US" dirty="0" err="1">
                <a:solidFill>
                  <a:srgbClr val="FF0000"/>
                </a:solidFill>
                <a:latin typeface="Comic Sans MS" panose="030F0902030302020204" pitchFamily="66" charset="0"/>
              </a:rPr>
              <a:t>SparseGPT</a:t>
            </a:r>
            <a:r>
              <a:rPr lang="en-US" dirty="0">
                <a:solidFill>
                  <a:srgbClr val="FF0000"/>
                </a:solidFill>
                <a:latin typeface="Comic Sans MS" panose="030F0902030302020204" pitchFamily="66" charset="0"/>
              </a:rPr>
              <a:t>:</a:t>
            </a:r>
            <a:r>
              <a:rPr lang="en-US" dirty="0">
                <a:latin typeface="Comic Sans MS" panose="030F0902030302020204" pitchFamily="66" charset="0"/>
              </a:rPr>
              <a:t> completely avoids retraining – prunes 60% of the OPT-135B model parameters with minimal loss of performance</a:t>
            </a:r>
          </a:p>
          <a:p>
            <a:pPr marL="795847" lvl="1" indent="0">
              <a:buNone/>
            </a:pPr>
            <a:endParaRPr lang="en-US"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None/>
            </a:pPr>
            <a:endParaRPr lang="en-US" sz="2133" dirty="0">
              <a:latin typeface="Comic Sans MS" panose="030F0902030302020204" pitchFamily="66" charset="0"/>
            </a:endParaRPr>
          </a:p>
        </p:txBody>
      </p:sp>
      <p:sp>
        <p:nvSpPr>
          <p:cNvPr id="16" name="Google Shape;69;p14">
            <a:extLst>
              <a:ext uri="{FF2B5EF4-FFF2-40B4-BE49-F238E27FC236}">
                <a16:creationId xmlns:a16="http://schemas.microsoft.com/office/drawing/2014/main" id="{12044715-1671-9C4C-85A8-25A2F39A8975}"/>
              </a:ext>
            </a:extLst>
          </p:cNvPr>
          <p:cNvSpPr txBox="1">
            <a:spLocks/>
          </p:cNvSpPr>
          <p:nvPr/>
        </p:nvSpPr>
        <p:spPr>
          <a:xfrm>
            <a:off x="-8103" y="6411321"/>
            <a:ext cx="10752357" cy="52753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pPr marL="162556">
              <a:buSzPts val="1680"/>
            </a:pPr>
            <a:r>
              <a:rPr lang="en-US" sz="1467" dirty="0"/>
              <a:t>Source</a:t>
            </a:r>
            <a:r>
              <a:rPr lang="en-US" sz="1467"/>
              <a:t>: “Efficient </a:t>
            </a:r>
            <a:r>
              <a:rPr lang="en-US" sz="1467" dirty="0"/>
              <a:t>Large Language Models: A Survey” by Wan et al. 2024</a:t>
            </a:r>
            <a:endParaRPr lang="en-US" sz="133" dirty="0">
              <a:latin typeface="Comic Sans MS" panose="030F0902030302020204" pitchFamily="66" charset="0"/>
            </a:endParaRPr>
          </a:p>
        </p:txBody>
      </p:sp>
      <p:pic>
        <p:nvPicPr>
          <p:cNvPr id="2" name="Picture 1">
            <a:extLst>
              <a:ext uri="{FF2B5EF4-FFF2-40B4-BE49-F238E27FC236}">
                <a16:creationId xmlns:a16="http://schemas.microsoft.com/office/drawing/2014/main" id="{22C1A01A-414A-DE50-BB32-E8A776119DB6}"/>
              </a:ext>
            </a:extLst>
          </p:cNvPr>
          <p:cNvPicPr>
            <a:picLocks noChangeAspect="1"/>
          </p:cNvPicPr>
          <p:nvPr/>
        </p:nvPicPr>
        <p:blipFill>
          <a:blip r:embed="rId3"/>
          <a:stretch>
            <a:fillRect/>
          </a:stretch>
        </p:blipFill>
        <p:spPr>
          <a:xfrm>
            <a:off x="8458200" y="1601282"/>
            <a:ext cx="3733800" cy="3873500"/>
          </a:xfrm>
          <a:prstGeom prst="rect">
            <a:avLst/>
          </a:prstGeom>
        </p:spPr>
      </p:pic>
    </p:spTree>
    <p:extLst>
      <p:ext uri="{BB962C8B-B14F-4D97-AF65-F5344CB8AC3E}">
        <p14:creationId xmlns:p14="http://schemas.microsoft.com/office/powerpoint/2010/main" val="19450685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7514" y="26193"/>
            <a:ext cx="121920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Low-Rank Approximations</a:t>
            </a:r>
            <a:endParaRPr sz="3467" dirty="0">
              <a:latin typeface="Comic Sans MS" panose="030F0902030302020204" pitchFamily="66" charset="0"/>
              <a:ea typeface="Lora"/>
              <a:cs typeface="Lora"/>
              <a:sym typeface="Lora"/>
            </a:endParaRPr>
          </a:p>
        </p:txBody>
      </p:sp>
      <p:sp>
        <p:nvSpPr>
          <p:cNvPr id="3" name="Text Placeholder 2">
            <a:extLst>
              <a:ext uri="{FF2B5EF4-FFF2-40B4-BE49-F238E27FC236}">
                <a16:creationId xmlns:a16="http://schemas.microsoft.com/office/drawing/2014/main" id="{2DC9067E-964F-784D-8F54-131F2388D040}"/>
              </a:ext>
            </a:extLst>
          </p:cNvPr>
          <p:cNvSpPr>
            <a:spLocks noGrp="1"/>
          </p:cNvSpPr>
          <p:nvPr>
            <p:ph type="body" idx="1"/>
          </p:nvPr>
        </p:nvSpPr>
        <p:spPr>
          <a:xfrm>
            <a:off x="331268" y="1512350"/>
            <a:ext cx="5894468" cy="5053604"/>
          </a:xfrm>
        </p:spPr>
        <p:txBody>
          <a:bodyPr>
            <a:normAutofit/>
          </a:bodyPr>
          <a:lstStyle/>
          <a:p>
            <a:pPr marL="152396" indent="0">
              <a:buNone/>
            </a:pPr>
            <a:endParaRPr lang="en-US" sz="2133" b="1" dirty="0">
              <a:latin typeface="Comic Sans MS" panose="030F0902030302020204" pitchFamily="66" charset="0"/>
            </a:endParaRPr>
          </a:p>
          <a:p>
            <a:r>
              <a:rPr lang="en-US" dirty="0">
                <a:latin typeface="Comic Sans MS" panose="030F0902030302020204" pitchFamily="66" charset="0"/>
              </a:rPr>
              <a:t>Reduce number of parameters</a:t>
            </a:r>
          </a:p>
          <a:p>
            <a:endParaRPr lang="en-US" dirty="0">
              <a:latin typeface="Comic Sans MS" panose="030F0902030302020204" pitchFamily="66" charset="0"/>
            </a:endParaRPr>
          </a:p>
          <a:p>
            <a:r>
              <a:rPr lang="en-US" dirty="0">
                <a:latin typeface="Comic Sans MS" panose="030F0902030302020204" pitchFamily="66" charset="0"/>
              </a:rPr>
              <a:t>Example: </a:t>
            </a:r>
            <a:r>
              <a:rPr lang="en-US" dirty="0" err="1">
                <a:latin typeface="Comic Sans MS" panose="030F0902030302020204" pitchFamily="66" charset="0"/>
              </a:rPr>
              <a:t>TensorGPT</a:t>
            </a:r>
            <a:r>
              <a:rPr lang="en-US" dirty="0">
                <a:latin typeface="Comic Sans MS" panose="030F0902030302020204" pitchFamily="66" charset="0"/>
              </a:rPr>
              <a:t> compresses embedding layers of LLMs using Tensor-Train Decomposition </a:t>
            </a:r>
          </a:p>
          <a:p>
            <a:endParaRPr lang="en-US" dirty="0">
              <a:latin typeface="Comic Sans MS" panose="030F0902030302020204" pitchFamily="66" charset="0"/>
            </a:endParaRPr>
          </a:p>
          <a:p>
            <a:r>
              <a:rPr lang="en-US" dirty="0">
                <a:latin typeface="Comic Sans MS" panose="030F0902030302020204" pitchFamily="66" charset="0"/>
              </a:rPr>
              <a:t>Some loss in performance should be expected depending on size of dimension r</a:t>
            </a: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None/>
            </a:pPr>
            <a:endParaRPr lang="en-US" sz="2133" dirty="0">
              <a:latin typeface="Comic Sans MS" panose="030F0902030302020204" pitchFamily="66" charset="0"/>
            </a:endParaRPr>
          </a:p>
        </p:txBody>
      </p:sp>
      <p:sp>
        <p:nvSpPr>
          <p:cNvPr id="16" name="Google Shape;69;p14">
            <a:extLst>
              <a:ext uri="{FF2B5EF4-FFF2-40B4-BE49-F238E27FC236}">
                <a16:creationId xmlns:a16="http://schemas.microsoft.com/office/drawing/2014/main" id="{12044715-1671-9C4C-85A8-25A2F39A8975}"/>
              </a:ext>
            </a:extLst>
          </p:cNvPr>
          <p:cNvSpPr txBox="1">
            <a:spLocks/>
          </p:cNvSpPr>
          <p:nvPr/>
        </p:nvSpPr>
        <p:spPr>
          <a:xfrm>
            <a:off x="-8103" y="6411321"/>
            <a:ext cx="10752357" cy="52753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pPr marL="162556">
              <a:buSzPts val="1680"/>
            </a:pPr>
            <a:r>
              <a:rPr lang="en-US" sz="1467" dirty="0"/>
              <a:t>Source</a:t>
            </a:r>
            <a:r>
              <a:rPr lang="en-US" sz="1467"/>
              <a:t>: “Efficient </a:t>
            </a:r>
            <a:r>
              <a:rPr lang="en-US" sz="1467" dirty="0"/>
              <a:t>Large Language Models: A Survey” by Wan et al. 2024</a:t>
            </a:r>
            <a:endParaRPr lang="en-US" sz="133" dirty="0">
              <a:latin typeface="Comic Sans MS" panose="030F0902030302020204" pitchFamily="66" charset="0"/>
            </a:endParaRPr>
          </a:p>
        </p:txBody>
      </p:sp>
      <p:pic>
        <p:nvPicPr>
          <p:cNvPr id="2" name="Picture 1">
            <a:extLst>
              <a:ext uri="{FF2B5EF4-FFF2-40B4-BE49-F238E27FC236}">
                <a16:creationId xmlns:a16="http://schemas.microsoft.com/office/drawing/2014/main" id="{8DDADD2C-12B7-F667-CD8B-1B15B2C44C4D}"/>
              </a:ext>
            </a:extLst>
          </p:cNvPr>
          <p:cNvPicPr>
            <a:picLocks noChangeAspect="1"/>
          </p:cNvPicPr>
          <p:nvPr/>
        </p:nvPicPr>
        <p:blipFill>
          <a:blip r:embed="rId3"/>
          <a:stretch>
            <a:fillRect/>
          </a:stretch>
        </p:blipFill>
        <p:spPr>
          <a:xfrm>
            <a:off x="6442720" y="1286603"/>
            <a:ext cx="5477124" cy="2477014"/>
          </a:xfrm>
          <a:prstGeom prst="rect">
            <a:avLst/>
          </a:prstGeom>
        </p:spPr>
      </p:pic>
      <p:pic>
        <p:nvPicPr>
          <p:cNvPr id="4" name="Picture 3">
            <a:extLst>
              <a:ext uri="{FF2B5EF4-FFF2-40B4-BE49-F238E27FC236}">
                <a16:creationId xmlns:a16="http://schemas.microsoft.com/office/drawing/2014/main" id="{CB3AC979-C71D-90F0-D034-1BCFA6C38194}"/>
              </a:ext>
            </a:extLst>
          </p:cNvPr>
          <p:cNvPicPr>
            <a:picLocks noChangeAspect="1"/>
          </p:cNvPicPr>
          <p:nvPr/>
        </p:nvPicPr>
        <p:blipFill>
          <a:blip r:embed="rId4"/>
          <a:stretch>
            <a:fillRect/>
          </a:stretch>
        </p:blipFill>
        <p:spPr>
          <a:xfrm>
            <a:off x="533093" y="5148311"/>
            <a:ext cx="7629026" cy="527539"/>
          </a:xfrm>
          <a:prstGeom prst="rect">
            <a:avLst/>
          </a:prstGeom>
        </p:spPr>
      </p:pic>
    </p:spTree>
    <p:extLst>
      <p:ext uri="{BB962C8B-B14F-4D97-AF65-F5344CB8AC3E}">
        <p14:creationId xmlns:p14="http://schemas.microsoft.com/office/powerpoint/2010/main" val="33735418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7514" y="26193"/>
            <a:ext cx="121920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Knowledge Distillation (white-box vs black-box)</a:t>
            </a:r>
            <a:endParaRPr sz="3467" dirty="0">
              <a:latin typeface="Comic Sans MS" panose="030F0902030302020204" pitchFamily="66" charset="0"/>
              <a:ea typeface="Lora"/>
              <a:cs typeface="Lora"/>
              <a:sym typeface="Lora"/>
            </a:endParaRPr>
          </a:p>
        </p:txBody>
      </p:sp>
      <p:sp>
        <p:nvSpPr>
          <p:cNvPr id="3" name="Text Placeholder 2">
            <a:extLst>
              <a:ext uri="{FF2B5EF4-FFF2-40B4-BE49-F238E27FC236}">
                <a16:creationId xmlns:a16="http://schemas.microsoft.com/office/drawing/2014/main" id="{2DC9067E-964F-784D-8F54-131F2388D040}"/>
              </a:ext>
            </a:extLst>
          </p:cNvPr>
          <p:cNvSpPr>
            <a:spLocks noGrp="1"/>
          </p:cNvSpPr>
          <p:nvPr>
            <p:ph type="body" idx="1"/>
          </p:nvPr>
        </p:nvSpPr>
        <p:spPr>
          <a:xfrm>
            <a:off x="37514" y="1064536"/>
            <a:ext cx="5586033" cy="5053604"/>
          </a:xfrm>
        </p:spPr>
        <p:txBody>
          <a:bodyPr>
            <a:normAutofit lnSpcReduction="10000"/>
          </a:bodyPr>
          <a:lstStyle/>
          <a:p>
            <a:pPr marL="152396" indent="0">
              <a:buNone/>
            </a:pPr>
            <a:endParaRPr lang="en-US" sz="2133" b="1" dirty="0">
              <a:latin typeface="Comic Sans MS" panose="030F0902030302020204" pitchFamily="66" charset="0"/>
            </a:endParaRPr>
          </a:p>
          <a:p>
            <a:r>
              <a:rPr lang="en-US" dirty="0">
                <a:latin typeface="Comic Sans MS" panose="030F0902030302020204" pitchFamily="66" charset="0"/>
              </a:rPr>
              <a:t>Student model is much smaller than teacher model</a:t>
            </a:r>
          </a:p>
          <a:p>
            <a:endParaRPr lang="en-US" dirty="0">
              <a:latin typeface="Comic Sans MS" panose="030F0902030302020204" pitchFamily="66" charset="0"/>
            </a:endParaRPr>
          </a:p>
          <a:p>
            <a:r>
              <a:rPr lang="en-US" dirty="0">
                <a:latin typeface="Comic Sans MS" panose="030F0902030302020204" pitchFamily="66" charset="0"/>
              </a:rPr>
              <a:t>Student model is trained to emulate teacher model</a:t>
            </a:r>
          </a:p>
          <a:p>
            <a:endParaRPr lang="en-US" dirty="0">
              <a:latin typeface="Comic Sans MS" panose="030F0902030302020204" pitchFamily="66" charset="0"/>
            </a:endParaRPr>
          </a:p>
          <a:p>
            <a:r>
              <a:rPr lang="en-US" dirty="0">
                <a:latin typeface="Comic Sans MS" panose="030F0902030302020204" pitchFamily="66" charset="0"/>
              </a:rPr>
              <a:t>Student model is much more efficient during inference</a:t>
            </a:r>
          </a:p>
          <a:p>
            <a:endParaRPr lang="en-US" dirty="0">
              <a:latin typeface="Comic Sans MS" panose="030F0902030302020204" pitchFamily="66" charset="0"/>
            </a:endParaRPr>
          </a:p>
          <a:p>
            <a:r>
              <a:rPr lang="en-US" dirty="0">
                <a:latin typeface="Comic Sans MS" panose="030F0902030302020204" pitchFamily="66" charset="0"/>
              </a:rPr>
              <a:t>E.g. (white box): </a:t>
            </a:r>
            <a:r>
              <a:rPr lang="en-US" dirty="0" err="1">
                <a:latin typeface="Comic Sans MS" panose="030F0902030302020204" pitchFamily="66" charset="0"/>
              </a:rPr>
              <a:t>BabyLLaMA</a:t>
            </a:r>
            <a:r>
              <a:rPr lang="en-US" dirty="0">
                <a:latin typeface="Comic Sans MS" panose="030F0902030302020204" pitchFamily="66" charset="0"/>
              </a:rPr>
              <a:t> (58M parameters)</a:t>
            </a:r>
          </a:p>
          <a:p>
            <a:endParaRPr lang="en-US" dirty="0">
              <a:latin typeface="Comic Sans MS" panose="030F0902030302020204" pitchFamily="66" charset="0"/>
            </a:endParaRPr>
          </a:p>
          <a:p>
            <a:r>
              <a:rPr lang="en-US" dirty="0">
                <a:latin typeface="Comic Sans MS" panose="030F0902030302020204" pitchFamily="66" charset="0"/>
              </a:rPr>
              <a:t>E.g. (black box): DISCO prompts LLM to generate counterfactual data, distilled on student models</a:t>
            </a: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None/>
            </a:pPr>
            <a:endParaRPr lang="en-US" sz="2133" dirty="0">
              <a:latin typeface="Comic Sans MS" panose="030F0902030302020204" pitchFamily="66" charset="0"/>
            </a:endParaRPr>
          </a:p>
        </p:txBody>
      </p:sp>
      <p:sp>
        <p:nvSpPr>
          <p:cNvPr id="16" name="Google Shape;69;p14">
            <a:extLst>
              <a:ext uri="{FF2B5EF4-FFF2-40B4-BE49-F238E27FC236}">
                <a16:creationId xmlns:a16="http://schemas.microsoft.com/office/drawing/2014/main" id="{12044715-1671-9C4C-85A8-25A2F39A8975}"/>
              </a:ext>
            </a:extLst>
          </p:cNvPr>
          <p:cNvSpPr txBox="1">
            <a:spLocks/>
          </p:cNvSpPr>
          <p:nvPr/>
        </p:nvSpPr>
        <p:spPr>
          <a:xfrm>
            <a:off x="-8103" y="6411321"/>
            <a:ext cx="10752357" cy="52753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pPr marL="162556">
              <a:buSzPts val="1680"/>
            </a:pPr>
            <a:r>
              <a:rPr lang="en-US" sz="1467" dirty="0"/>
              <a:t>Source</a:t>
            </a:r>
            <a:r>
              <a:rPr lang="en-US" sz="1467"/>
              <a:t>: “Efficient </a:t>
            </a:r>
            <a:r>
              <a:rPr lang="en-US" sz="1467" dirty="0"/>
              <a:t>Large Language Models: A Survey” by Wan et al. 2024</a:t>
            </a:r>
            <a:endParaRPr lang="en-US" sz="133" dirty="0">
              <a:latin typeface="Comic Sans MS" panose="030F0902030302020204" pitchFamily="66" charset="0"/>
            </a:endParaRPr>
          </a:p>
        </p:txBody>
      </p:sp>
      <p:pic>
        <p:nvPicPr>
          <p:cNvPr id="4" name="Picture 3">
            <a:extLst>
              <a:ext uri="{FF2B5EF4-FFF2-40B4-BE49-F238E27FC236}">
                <a16:creationId xmlns:a16="http://schemas.microsoft.com/office/drawing/2014/main" id="{266DCEC8-7337-3614-8EA1-DFF529654755}"/>
              </a:ext>
            </a:extLst>
          </p:cNvPr>
          <p:cNvPicPr>
            <a:picLocks noChangeAspect="1"/>
          </p:cNvPicPr>
          <p:nvPr/>
        </p:nvPicPr>
        <p:blipFill>
          <a:blip r:embed="rId3"/>
          <a:stretch>
            <a:fillRect/>
          </a:stretch>
        </p:blipFill>
        <p:spPr>
          <a:xfrm>
            <a:off x="5824025" y="1192695"/>
            <a:ext cx="6330461" cy="2385391"/>
          </a:xfrm>
          <a:prstGeom prst="rect">
            <a:avLst/>
          </a:prstGeom>
        </p:spPr>
      </p:pic>
    </p:spTree>
    <p:extLst>
      <p:ext uri="{BB962C8B-B14F-4D97-AF65-F5344CB8AC3E}">
        <p14:creationId xmlns:p14="http://schemas.microsoft.com/office/powerpoint/2010/main" val="13830037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7514" y="26193"/>
            <a:ext cx="121920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Methods for efficient pre-training</a:t>
            </a:r>
            <a:endParaRPr sz="3467" dirty="0">
              <a:latin typeface="Comic Sans MS" panose="030F0902030302020204" pitchFamily="66" charset="0"/>
              <a:ea typeface="Lora"/>
              <a:cs typeface="Lora"/>
              <a:sym typeface="Lora"/>
            </a:endParaRPr>
          </a:p>
        </p:txBody>
      </p:sp>
      <p:sp>
        <p:nvSpPr>
          <p:cNvPr id="3" name="Text Placeholder 2">
            <a:extLst>
              <a:ext uri="{FF2B5EF4-FFF2-40B4-BE49-F238E27FC236}">
                <a16:creationId xmlns:a16="http://schemas.microsoft.com/office/drawing/2014/main" id="{2DC9067E-964F-784D-8F54-131F2388D040}"/>
              </a:ext>
            </a:extLst>
          </p:cNvPr>
          <p:cNvSpPr>
            <a:spLocks noGrp="1"/>
          </p:cNvSpPr>
          <p:nvPr>
            <p:ph type="body" idx="1"/>
          </p:nvPr>
        </p:nvSpPr>
        <p:spPr>
          <a:xfrm>
            <a:off x="237992" y="1337959"/>
            <a:ext cx="11671089" cy="5053604"/>
          </a:xfrm>
        </p:spPr>
        <p:txBody>
          <a:bodyPr>
            <a:normAutofit/>
          </a:bodyPr>
          <a:lstStyle/>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None/>
            </a:pPr>
            <a:endParaRPr lang="en-US" sz="2133" dirty="0">
              <a:latin typeface="Comic Sans MS" panose="030F0902030302020204" pitchFamily="66" charset="0"/>
            </a:endParaRPr>
          </a:p>
        </p:txBody>
      </p:sp>
      <p:sp>
        <p:nvSpPr>
          <p:cNvPr id="5" name="Rectangle 4">
            <a:extLst>
              <a:ext uri="{FF2B5EF4-FFF2-40B4-BE49-F238E27FC236}">
                <a16:creationId xmlns:a16="http://schemas.microsoft.com/office/drawing/2014/main" id="{A3471FAE-79C2-0743-B0A3-31C4796034C3}"/>
              </a:ext>
            </a:extLst>
          </p:cNvPr>
          <p:cNvSpPr/>
          <p:nvPr/>
        </p:nvSpPr>
        <p:spPr>
          <a:xfrm>
            <a:off x="6231117" y="1753318"/>
            <a:ext cx="300111" cy="26259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9" name="Rectangle 8">
            <a:extLst>
              <a:ext uri="{FF2B5EF4-FFF2-40B4-BE49-F238E27FC236}">
                <a16:creationId xmlns:a16="http://schemas.microsoft.com/office/drawing/2014/main" id="{99EF2813-2FC4-9745-A391-1CFC6D6043B3}"/>
              </a:ext>
            </a:extLst>
          </p:cNvPr>
          <p:cNvSpPr/>
          <p:nvPr/>
        </p:nvSpPr>
        <p:spPr>
          <a:xfrm>
            <a:off x="11312166" y="1627919"/>
            <a:ext cx="490807" cy="3845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0" name="Rectangle 9">
            <a:extLst>
              <a:ext uri="{FF2B5EF4-FFF2-40B4-BE49-F238E27FC236}">
                <a16:creationId xmlns:a16="http://schemas.microsoft.com/office/drawing/2014/main" id="{057C8996-BA8F-3048-9D34-F375F3F88208}"/>
              </a:ext>
            </a:extLst>
          </p:cNvPr>
          <p:cNvSpPr/>
          <p:nvPr/>
        </p:nvSpPr>
        <p:spPr>
          <a:xfrm>
            <a:off x="11663679" y="1624001"/>
            <a:ext cx="490807" cy="6849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2" name="Rectangle 11">
            <a:extLst>
              <a:ext uri="{FF2B5EF4-FFF2-40B4-BE49-F238E27FC236}">
                <a16:creationId xmlns:a16="http://schemas.microsoft.com/office/drawing/2014/main" id="{AC897ABF-3170-1947-8652-AC6724AA2DA7}"/>
              </a:ext>
            </a:extLst>
          </p:cNvPr>
          <p:cNvSpPr/>
          <p:nvPr/>
        </p:nvSpPr>
        <p:spPr>
          <a:xfrm>
            <a:off x="6087898" y="1512350"/>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4" name="Rectangle 13">
            <a:extLst>
              <a:ext uri="{FF2B5EF4-FFF2-40B4-BE49-F238E27FC236}">
                <a16:creationId xmlns:a16="http://schemas.microsoft.com/office/drawing/2014/main" id="{0A6DB6A3-88E2-F042-B515-8BF2B6779728}"/>
              </a:ext>
            </a:extLst>
          </p:cNvPr>
          <p:cNvSpPr/>
          <p:nvPr/>
        </p:nvSpPr>
        <p:spPr>
          <a:xfrm>
            <a:off x="11343605" y="1383218"/>
            <a:ext cx="810881" cy="2948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5" name="Rectangle 14">
            <a:extLst>
              <a:ext uri="{FF2B5EF4-FFF2-40B4-BE49-F238E27FC236}">
                <a16:creationId xmlns:a16="http://schemas.microsoft.com/office/drawing/2014/main" id="{D6EC3FAB-30A9-B949-9FCA-232149979F8D}"/>
              </a:ext>
            </a:extLst>
          </p:cNvPr>
          <p:cNvSpPr/>
          <p:nvPr/>
        </p:nvSpPr>
        <p:spPr>
          <a:xfrm>
            <a:off x="11652916" y="1686538"/>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6" name="Google Shape;69;p14">
            <a:extLst>
              <a:ext uri="{FF2B5EF4-FFF2-40B4-BE49-F238E27FC236}">
                <a16:creationId xmlns:a16="http://schemas.microsoft.com/office/drawing/2014/main" id="{12044715-1671-9C4C-85A8-25A2F39A8975}"/>
              </a:ext>
            </a:extLst>
          </p:cNvPr>
          <p:cNvSpPr txBox="1">
            <a:spLocks/>
          </p:cNvSpPr>
          <p:nvPr/>
        </p:nvSpPr>
        <p:spPr>
          <a:xfrm>
            <a:off x="-8103" y="6411321"/>
            <a:ext cx="10752357" cy="52753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pPr marL="162556">
              <a:buSzPts val="1680"/>
            </a:pPr>
            <a:r>
              <a:rPr lang="en-US" sz="1467" dirty="0"/>
              <a:t>Source</a:t>
            </a:r>
            <a:r>
              <a:rPr lang="en-US" sz="1467"/>
              <a:t>: “Efficient </a:t>
            </a:r>
            <a:r>
              <a:rPr lang="en-US" sz="1467" dirty="0"/>
              <a:t>Large Language Models: A Survey” by Wan et al. 2024</a:t>
            </a:r>
            <a:endParaRPr lang="en-US" sz="133" dirty="0">
              <a:latin typeface="Comic Sans MS" panose="030F0902030302020204" pitchFamily="66" charset="0"/>
            </a:endParaRPr>
          </a:p>
        </p:txBody>
      </p:sp>
      <p:pic>
        <p:nvPicPr>
          <p:cNvPr id="4" name="Picture 3">
            <a:extLst>
              <a:ext uri="{FF2B5EF4-FFF2-40B4-BE49-F238E27FC236}">
                <a16:creationId xmlns:a16="http://schemas.microsoft.com/office/drawing/2014/main" id="{10D00A41-E129-86C6-5B18-9F2FC0B92723}"/>
              </a:ext>
            </a:extLst>
          </p:cNvPr>
          <p:cNvPicPr>
            <a:picLocks noChangeAspect="1"/>
          </p:cNvPicPr>
          <p:nvPr/>
        </p:nvPicPr>
        <p:blipFill>
          <a:blip r:embed="rId3"/>
          <a:stretch>
            <a:fillRect/>
          </a:stretch>
        </p:blipFill>
        <p:spPr>
          <a:xfrm>
            <a:off x="4212844" y="1445366"/>
            <a:ext cx="3691283" cy="3967267"/>
          </a:xfrm>
          <a:prstGeom prst="rect">
            <a:avLst/>
          </a:prstGeom>
        </p:spPr>
      </p:pic>
    </p:spTree>
    <p:extLst>
      <p:ext uri="{BB962C8B-B14F-4D97-AF65-F5344CB8AC3E}">
        <p14:creationId xmlns:p14="http://schemas.microsoft.com/office/powerpoint/2010/main" val="33072586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7514" y="26193"/>
            <a:ext cx="121920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Mixed-Precision Acceleration</a:t>
            </a:r>
            <a:endParaRPr sz="3467" dirty="0">
              <a:latin typeface="Comic Sans MS" panose="030F0902030302020204" pitchFamily="66" charset="0"/>
              <a:ea typeface="Lora"/>
              <a:cs typeface="Lora"/>
              <a:sym typeface="Lora"/>
            </a:endParaRPr>
          </a:p>
        </p:txBody>
      </p:sp>
      <p:sp>
        <p:nvSpPr>
          <p:cNvPr id="3" name="Text Placeholder 2">
            <a:extLst>
              <a:ext uri="{FF2B5EF4-FFF2-40B4-BE49-F238E27FC236}">
                <a16:creationId xmlns:a16="http://schemas.microsoft.com/office/drawing/2014/main" id="{2DC9067E-964F-784D-8F54-131F2388D040}"/>
              </a:ext>
            </a:extLst>
          </p:cNvPr>
          <p:cNvSpPr>
            <a:spLocks noGrp="1"/>
          </p:cNvSpPr>
          <p:nvPr>
            <p:ph type="body" idx="1"/>
          </p:nvPr>
        </p:nvSpPr>
        <p:spPr>
          <a:xfrm>
            <a:off x="237993" y="1337959"/>
            <a:ext cx="5858008" cy="5053604"/>
          </a:xfrm>
        </p:spPr>
        <p:txBody>
          <a:bodyPr>
            <a:normAutofit/>
          </a:bodyPr>
          <a:lstStyle/>
          <a:p>
            <a:pPr marL="152396" indent="0">
              <a:buNone/>
            </a:pPr>
            <a:endParaRPr lang="en-US" sz="2133" b="1" dirty="0">
              <a:latin typeface="Comic Sans MS" panose="030F0902030302020204" pitchFamily="66" charset="0"/>
            </a:endParaRPr>
          </a:p>
          <a:p>
            <a:r>
              <a:rPr lang="en-US" sz="2000" dirty="0">
                <a:latin typeface="Comic Sans MS" panose="030F0902030302020204" pitchFamily="66" charset="0"/>
              </a:rPr>
              <a:t>Use LP model for forward and backward propagation – but convert LP gradients to HP gradients before updating HP weights</a:t>
            </a:r>
          </a:p>
          <a:p>
            <a:endParaRPr lang="en-US" sz="2000" dirty="0">
              <a:latin typeface="Comic Sans MS" panose="030F0902030302020204" pitchFamily="66" charset="0"/>
            </a:endParaRPr>
          </a:p>
          <a:p>
            <a:r>
              <a:rPr lang="en-US" sz="2000" dirty="0">
                <a:latin typeface="Comic Sans MS" panose="030F0902030302020204" pitchFamily="66" charset="0"/>
              </a:rPr>
              <a:t>Example: AMP (automatic mixed precision) keeps copy of FP32 weights for updates – but weights, activations, gradients are stored in FP16 for arithmetic operations</a:t>
            </a:r>
          </a:p>
          <a:p>
            <a:endParaRPr lang="en-US" sz="2400"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None/>
            </a:pPr>
            <a:endParaRPr lang="en-US" sz="2133" dirty="0">
              <a:latin typeface="Comic Sans MS" panose="030F0902030302020204" pitchFamily="66" charset="0"/>
            </a:endParaRPr>
          </a:p>
        </p:txBody>
      </p:sp>
      <p:sp>
        <p:nvSpPr>
          <p:cNvPr id="16" name="Google Shape;69;p14">
            <a:extLst>
              <a:ext uri="{FF2B5EF4-FFF2-40B4-BE49-F238E27FC236}">
                <a16:creationId xmlns:a16="http://schemas.microsoft.com/office/drawing/2014/main" id="{12044715-1671-9C4C-85A8-25A2F39A8975}"/>
              </a:ext>
            </a:extLst>
          </p:cNvPr>
          <p:cNvSpPr txBox="1">
            <a:spLocks/>
          </p:cNvSpPr>
          <p:nvPr/>
        </p:nvSpPr>
        <p:spPr>
          <a:xfrm>
            <a:off x="-8103" y="6411321"/>
            <a:ext cx="10752357" cy="52753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pPr marL="162556">
              <a:buSzPts val="1680"/>
            </a:pPr>
            <a:r>
              <a:rPr lang="en-US" sz="1467" dirty="0"/>
              <a:t>Source</a:t>
            </a:r>
            <a:r>
              <a:rPr lang="en-US" sz="1467"/>
              <a:t>: “Efficient </a:t>
            </a:r>
            <a:r>
              <a:rPr lang="en-US" sz="1467" dirty="0"/>
              <a:t>Large Language Models: A Survey” by Wan et al. 2024</a:t>
            </a:r>
            <a:endParaRPr lang="en-US" sz="133" dirty="0">
              <a:latin typeface="Comic Sans MS" panose="030F0902030302020204" pitchFamily="66" charset="0"/>
            </a:endParaRPr>
          </a:p>
        </p:txBody>
      </p:sp>
      <p:pic>
        <p:nvPicPr>
          <p:cNvPr id="2" name="Picture 1">
            <a:extLst>
              <a:ext uri="{FF2B5EF4-FFF2-40B4-BE49-F238E27FC236}">
                <a16:creationId xmlns:a16="http://schemas.microsoft.com/office/drawing/2014/main" id="{CA39324C-7CD9-89CF-FA13-C22A0787DCAD}"/>
              </a:ext>
            </a:extLst>
          </p:cNvPr>
          <p:cNvPicPr>
            <a:picLocks noChangeAspect="1"/>
          </p:cNvPicPr>
          <p:nvPr/>
        </p:nvPicPr>
        <p:blipFill>
          <a:blip r:embed="rId3"/>
          <a:stretch>
            <a:fillRect/>
          </a:stretch>
        </p:blipFill>
        <p:spPr>
          <a:xfrm>
            <a:off x="6629705" y="1318201"/>
            <a:ext cx="5324303" cy="3593538"/>
          </a:xfrm>
          <a:prstGeom prst="rect">
            <a:avLst/>
          </a:prstGeom>
        </p:spPr>
      </p:pic>
    </p:spTree>
    <p:extLst>
      <p:ext uri="{BB962C8B-B14F-4D97-AF65-F5344CB8AC3E}">
        <p14:creationId xmlns:p14="http://schemas.microsoft.com/office/powerpoint/2010/main" val="18290426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22464" y="171966"/>
            <a:ext cx="121920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Initialization methods</a:t>
            </a:r>
            <a:endParaRPr sz="3467" dirty="0">
              <a:latin typeface="Comic Sans MS" panose="030F0902030302020204" pitchFamily="66" charset="0"/>
              <a:ea typeface="Lora"/>
              <a:cs typeface="Lora"/>
              <a:sym typeface="Lora"/>
            </a:endParaRPr>
          </a:p>
        </p:txBody>
      </p:sp>
      <p:pic>
        <p:nvPicPr>
          <p:cNvPr id="5" name="Picture 4">
            <a:extLst>
              <a:ext uri="{FF2B5EF4-FFF2-40B4-BE49-F238E27FC236}">
                <a16:creationId xmlns:a16="http://schemas.microsoft.com/office/drawing/2014/main" id="{B90D1698-934D-EFD4-2E4F-C528CD36E068}"/>
              </a:ext>
            </a:extLst>
          </p:cNvPr>
          <p:cNvPicPr>
            <a:picLocks noChangeAspect="1"/>
          </p:cNvPicPr>
          <p:nvPr/>
        </p:nvPicPr>
        <p:blipFill>
          <a:blip r:embed="rId3"/>
          <a:stretch>
            <a:fillRect/>
          </a:stretch>
        </p:blipFill>
        <p:spPr>
          <a:xfrm>
            <a:off x="629865" y="4570828"/>
            <a:ext cx="10932270" cy="1680885"/>
          </a:xfrm>
          <a:prstGeom prst="rect">
            <a:avLst/>
          </a:prstGeom>
        </p:spPr>
      </p:pic>
      <p:pic>
        <p:nvPicPr>
          <p:cNvPr id="2" name="Picture 1">
            <a:extLst>
              <a:ext uri="{FF2B5EF4-FFF2-40B4-BE49-F238E27FC236}">
                <a16:creationId xmlns:a16="http://schemas.microsoft.com/office/drawing/2014/main" id="{F4E5E6DD-6CA5-17B9-17E5-FA617ACDEB06}"/>
              </a:ext>
            </a:extLst>
          </p:cNvPr>
          <p:cNvPicPr>
            <a:picLocks noChangeAspect="1"/>
          </p:cNvPicPr>
          <p:nvPr/>
        </p:nvPicPr>
        <p:blipFill>
          <a:blip r:embed="rId4"/>
          <a:stretch>
            <a:fillRect/>
          </a:stretch>
        </p:blipFill>
        <p:spPr>
          <a:xfrm>
            <a:off x="5584025" y="1790914"/>
            <a:ext cx="5978110" cy="2150165"/>
          </a:xfrm>
          <a:prstGeom prst="rect">
            <a:avLst/>
          </a:prstGeom>
        </p:spPr>
      </p:pic>
      <p:sp>
        <p:nvSpPr>
          <p:cNvPr id="3" name="Text Placeholder 2">
            <a:extLst>
              <a:ext uri="{FF2B5EF4-FFF2-40B4-BE49-F238E27FC236}">
                <a16:creationId xmlns:a16="http://schemas.microsoft.com/office/drawing/2014/main" id="{6335D5D4-901C-62F4-549B-CF96221AD029}"/>
              </a:ext>
            </a:extLst>
          </p:cNvPr>
          <p:cNvSpPr>
            <a:spLocks noGrp="1"/>
          </p:cNvSpPr>
          <p:nvPr>
            <p:ph type="body" idx="1"/>
          </p:nvPr>
        </p:nvSpPr>
        <p:spPr>
          <a:xfrm>
            <a:off x="105471" y="1381402"/>
            <a:ext cx="5858008" cy="2962563"/>
          </a:xfrm>
        </p:spPr>
        <p:txBody>
          <a:bodyPr>
            <a:normAutofit/>
          </a:bodyPr>
          <a:lstStyle/>
          <a:p>
            <a:pPr marL="152396" indent="0">
              <a:buNone/>
            </a:pPr>
            <a:endParaRPr lang="en-US" sz="2133" b="1" dirty="0">
              <a:latin typeface="Comic Sans MS" panose="030F0902030302020204" pitchFamily="66" charset="0"/>
            </a:endParaRPr>
          </a:p>
          <a:p>
            <a:r>
              <a:rPr lang="en-US" sz="2000" dirty="0">
                <a:latin typeface="Comic Sans MS" panose="030F0902030302020204" pitchFamily="66" charset="0"/>
              </a:rPr>
              <a:t>Initial weights can strongly affect learning speed and generalizability</a:t>
            </a: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None/>
            </a:pPr>
            <a:endParaRPr lang="en-US" sz="2133" dirty="0">
              <a:latin typeface="Comic Sans MS" panose="030F0902030302020204" pitchFamily="66" charset="0"/>
            </a:endParaRPr>
          </a:p>
        </p:txBody>
      </p:sp>
    </p:spTree>
    <p:extLst>
      <p:ext uri="{BB962C8B-B14F-4D97-AF65-F5344CB8AC3E}">
        <p14:creationId xmlns:p14="http://schemas.microsoft.com/office/powerpoint/2010/main" val="32965211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0"/>
          <p:cNvSpPr txBox="1">
            <a:spLocks noGrp="1"/>
          </p:cNvSpPr>
          <p:nvPr>
            <p:ph type="title"/>
          </p:nvPr>
        </p:nvSpPr>
        <p:spPr>
          <a:xfrm>
            <a:off x="366967" y="143976"/>
            <a:ext cx="11639200" cy="958400"/>
          </a:xfrm>
          <a:prstGeom prst="rect">
            <a:avLst/>
          </a:prstGeom>
        </p:spPr>
        <p:txBody>
          <a:bodyPr spcFirstLastPara="1" wrap="square" lIns="121900" tIns="121900" rIns="121900" bIns="121900" anchor="b" anchorCtr="0">
            <a:normAutofit/>
          </a:bodyPr>
          <a:lstStyle/>
          <a:p>
            <a:pPr algn="ctr">
              <a:buSzPts val="990"/>
            </a:pPr>
            <a:r>
              <a:rPr lang="en" sz="3733" dirty="0">
                <a:latin typeface="Comic Sans MS" panose="030F0902030302020204" pitchFamily="66" charset="0"/>
                <a:ea typeface="Lato"/>
                <a:cs typeface="Lato"/>
                <a:sym typeface="Lato"/>
              </a:rPr>
              <a:t>PHEW: Paths with High Edge-Weights</a:t>
            </a:r>
            <a:endParaRPr sz="3733" dirty="0">
              <a:latin typeface="Comic Sans MS" panose="030F0902030302020204" pitchFamily="66" charset="0"/>
              <a:ea typeface="Lato"/>
              <a:cs typeface="Lato"/>
              <a:sym typeface="Lato"/>
            </a:endParaRPr>
          </a:p>
        </p:txBody>
      </p:sp>
      <p:sp>
        <p:nvSpPr>
          <p:cNvPr id="2" name="Oval 1">
            <a:extLst>
              <a:ext uri="{FF2B5EF4-FFF2-40B4-BE49-F238E27FC236}">
                <a16:creationId xmlns:a16="http://schemas.microsoft.com/office/drawing/2014/main" id="{58B02840-F33F-AF4B-BF1E-4E72E1683B4A}"/>
              </a:ext>
            </a:extLst>
          </p:cNvPr>
          <p:cNvSpPr/>
          <p:nvPr/>
        </p:nvSpPr>
        <p:spPr>
          <a:xfrm>
            <a:off x="7780110" y="5240114"/>
            <a:ext cx="373769" cy="36486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5" name="Oval 4">
            <a:extLst>
              <a:ext uri="{FF2B5EF4-FFF2-40B4-BE49-F238E27FC236}">
                <a16:creationId xmlns:a16="http://schemas.microsoft.com/office/drawing/2014/main" id="{F17D51B1-D5B2-DC44-8D3F-BE40E195CE8A}"/>
              </a:ext>
            </a:extLst>
          </p:cNvPr>
          <p:cNvSpPr/>
          <p:nvPr/>
        </p:nvSpPr>
        <p:spPr>
          <a:xfrm>
            <a:off x="9053740" y="5248950"/>
            <a:ext cx="373769" cy="36486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6" name="Oval 5">
            <a:extLst>
              <a:ext uri="{FF2B5EF4-FFF2-40B4-BE49-F238E27FC236}">
                <a16:creationId xmlns:a16="http://schemas.microsoft.com/office/drawing/2014/main" id="{65B6423A-D6D3-DC42-BFF0-99F38BF3732C}"/>
              </a:ext>
            </a:extLst>
          </p:cNvPr>
          <p:cNvSpPr/>
          <p:nvPr/>
        </p:nvSpPr>
        <p:spPr>
          <a:xfrm>
            <a:off x="10366460" y="5211835"/>
            <a:ext cx="373769" cy="36486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8" name="Oval 7">
            <a:extLst>
              <a:ext uri="{FF2B5EF4-FFF2-40B4-BE49-F238E27FC236}">
                <a16:creationId xmlns:a16="http://schemas.microsoft.com/office/drawing/2014/main" id="{28974771-B22A-0C43-BE16-7D54E5D5A50B}"/>
              </a:ext>
            </a:extLst>
          </p:cNvPr>
          <p:cNvSpPr/>
          <p:nvPr/>
        </p:nvSpPr>
        <p:spPr>
          <a:xfrm>
            <a:off x="6467390" y="5210039"/>
            <a:ext cx="373769" cy="36486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9" name="Oval 8">
            <a:extLst>
              <a:ext uri="{FF2B5EF4-FFF2-40B4-BE49-F238E27FC236}">
                <a16:creationId xmlns:a16="http://schemas.microsoft.com/office/drawing/2014/main" id="{D24D11E3-B33D-FB4C-B178-7800C9E52E8C}"/>
              </a:ext>
            </a:extLst>
          </p:cNvPr>
          <p:cNvSpPr/>
          <p:nvPr/>
        </p:nvSpPr>
        <p:spPr>
          <a:xfrm>
            <a:off x="8320818" y="3720642"/>
            <a:ext cx="373769" cy="36486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0" name="Oval 9">
            <a:extLst>
              <a:ext uri="{FF2B5EF4-FFF2-40B4-BE49-F238E27FC236}">
                <a16:creationId xmlns:a16="http://schemas.microsoft.com/office/drawing/2014/main" id="{D5E2B615-165B-BF4A-AC9A-247354C90311}"/>
              </a:ext>
            </a:extLst>
          </p:cNvPr>
          <p:cNvSpPr/>
          <p:nvPr/>
        </p:nvSpPr>
        <p:spPr>
          <a:xfrm>
            <a:off x="9537050" y="3702084"/>
            <a:ext cx="373769" cy="36486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2" name="Oval 11">
            <a:extLst>
              <a:ext uri="{FF2B5EF4-FFF2-40B4-BE49-F238E27FC236}">
                <a16:creationId xmlns:a16="http://schemas.microsoft.com/office/drawing/2014/main" id="{8F444BD3-B5DB-8C4B-94F0-82AF943D9CA5}"/>
              </a:ext>
            </a:extLst>
          </p:cNvPr>
          <p:cNvSpPr/>
          <p:nvPr/>
        </p:nvSpPr>
        <p:spPr>
          <a:xfrm>
            <a:off x="7098496" y="3702084"/>
            <a:ext cx="373769" cy="36486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3" name="Oval 12">
            <a:extLst>
              <a:ext uri="{FF2B5EF4-FFF2-40B4-BE49-F238E27FC236}">
                <a16:creationId xmlns:a16="http://schemas.microsoft.com/office/drawing/2014/main" id="{F84FE447-86B7-844B-B342-6C511A655DD8}"/>
              </a:ext>
            </a:extLst>
          </p:cNvPr>
          <p:cNvSpPr/>
          <p:nvPr/>
        </p:nvSpPr>
        <p:spPr>
          <a:xfrm>
            <a:off x="8789513" y="2407622"/>
            <a:ext cx="373769" cy="36486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5" name="Oval 14">
            <a:extLst>
              <a:ext uri="{FF2B5EF4-FFF2-40B4-BE49-F238E27FC236}">
                <a16:creationId xmlns:a16="http://schemas.microsoft.com/office/drawing/2014/main" id="{4C784934-BEA0-9641-9FA7-8063DDF53250}"/>
              </a:ext>
            </a:extLst>
          </p:cNvPr>
          <p:cNvSpPr/>
          <p:nvPr/>
        </p:nvSpPr>
        <p:spPr>
          <a:xfrm>
            <a:off x="7735270" y="2407622"/>
            <a:ext cx="373769" cy="36486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74" name="Rectangle 73">
            <a:extLst>
              <a:ext uri="{FF2B5EF4-FFF2-40B4-BE49-F238E27FC236}">
                <a16:creationId xmlns:a16="http://schemas.microsoft.com/office/drawing/2014/main" id="{66B50F5C-81A4-004D-856A-7590036377A0}"/>
              </a:ext>
            </a:extLst>
          </p:cNvPr>
          <p:cNvSpPr/>
          <p:nvPr/>
        </p:nvSpPr>
        <p:spPr>
          <a:xfrm>
            <a:off x="2284253" y="4562598"/>
            <a:ext cx="467596" cy="1143085"/>
          </a:xfrm>
          <a:prstGeom prst="rect">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77" name="Rectangle 76">
            <a:extLst>
              <a:ext uri="{FF2B5EF4-FFF2-40B4-BE49-F238E27FC236}">
                <a16:creationId xmlns:a16="http://schemas.microsoft.com/office/drawing/2014/main" id="{B89EE0B9-B76E-BD43-A1BE-A9DB0C777066}"/>
              </a:ext>
            </a:extLst>
          </p:cNvPr>
          <p:cNvSpPr/>
          <p:nvPr/>
        </p:nvSpPr>
        <p:spPr>
          <a:xfrm>
            <a:off x="2284253" y="2772491"/>
            <a:ext cx="467596" cy="1338269"/>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dirty="0">
              <a:solidFill>
                <a:srgbClr val="FF0000"/>
              </a:solidFill>
            </a:endParaRPr>
          </a:p>
        </p:txBody>
      </p:sp>
      <p:sp>
        <p:nvSpPr>
          <p:cNvPr id="79" name="Rectangle 78">
            <a:extLst>
              <a:ext uri="{FF2B5EF4-FFF2-40B4-BE49-F238E27FC236}">
                <a16:creationId xmlns:a16="http://schemas.microsoft.com/office/drawing/2014/main" id="{D5BA11D2-F1F4-1043-9F35-3C4942D48630}"/>
              </a:ext>
            </a:extLst>
          </p:cNvPr>
          <p:cNvSpPr/>
          <p:nvPr/>
        </p:nvSpPr>
        <p:spPr>
          <a:xfrm>
            <a:off x="2284253" y="3687528"/>
            <a:ext cx="467596" cy="1003435"/>
          </a:xfrm>
          <a:prstGeom prst="rect">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cxnSp>
        <p:nvCxnSpPr>
          <p:cNvPr id="130" name="Straight Arrow Connector 129">
            <a:extLst>
              <a:ext uri="{FF2B5EF4-FFF2-40B4-BE49-F238E27FC236}">
                <a16:creationId xmlns:a16="http://schemas.microsoft.com/office/drawing/2014/main" id="{C04982EC-F481-344E-A35C-9553F9207091}"/>
              </a:ext>
            </a:extLst>
          </p:cNvPr>
          <p:cNvCxnSpPr>
            <a:cxnSpLocks/>
          </p:cNvCxnSpPr>
          <p:nvPr/>
        </p:nvCxnSpPr>
        <p:spPr>
          <a:xfrm flipV="1">
            <a:off x="1806331" y="2772492"/>
            <a:ext cx="0" cy="293319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31" name="TextBox 130">
            <a:extLst>
              <a:ext uri="{FF2B5EF4-FFF2-40B4-BE49-F238E27FC236}">
                <a16:creationId xmlns:a16="http://schemas.microsoft.com/office/drawing/2014/main" id="{05FAB4FB-A547-7344-84B5-99D93E005385}"/>
              </a:ext>
            </a:extLst>
          </p:cNvPr>
          <p:cNvSpPr txBox="1"/>
          <p:nvPr/>
        </p:nvSpPr>
        <p:spPr>
          <a:xfrm>
            <a:off x="599942" y="6011569"/>
            <a:ext cx="3550804" cy="379656"/>
          </a:xfrm>
          <a:prstGeom prst="rect">
            <a:avLst/>
          </a:prstGeom>
          <a:noFill/>
        </p:spPr>
        <p:txBody>
          <a:bodyPr wrap="square" rtlCol="0">
            <a:spAutoFit/>
          </a:bodyPr>
          <a:lstStyle/>
          <a:p>
            <a:r>
              <a:rPr lang="en-US" sz="1867" dirty="0">
                <a:latin typeface="Comic Sans MS" panose="030F0902030302020204" pitchFamily="66" charset="0"/>
              </a:rPr>
              <a:t>Increasing weight magnitude</a:t>
            </a:r>
          </a:p>
        </p:txBody>
      </p:sp>
      <p:cxnSp>
        <p:nvCxnSpPr>
          <p:cNvPr id="152" name="Straight Arrow Connector 151">
            <a:extLst>
              <a:ext uri="{FF2B5EF4-FFF2-40B4-BE49-F238E27FC236}">
                <a16:creationId xmlns:a16="http://schemas.microsoft.com/office/drawing/2014/main" id="{52526307-9AF0-8C4B-A010-8CE42A9B2321}"/>
              </a:ext>
            </a:extLst>
          </p:cNvPr>
          <p:cNvCxnSpPr>
            <a:cxnSpLocks/>
          </p:cNvCxnSpPr>
          <p:nvPr/>
        </p:nvCxnSpPr>
        <p:spPr>
          <a:xfrm flipV="1">
            <a:off x="6275993" y="5999925"/>
            <a:ext cx="1987009" cy="1256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26" name="TextBox 125">
            <a:extLst>
              <a:ext uri="{FF2B5EF4-FFF2-40B4-BE49-F238E27FC236}">
                <a16:creationId xmlns:a16="http://schemas.microsoft.com/office/drawing/2014/main" id="{5B0637CB-59C6-9C48-8633-C6A3226BC661}"/>
              </a:ext>
            </a:extLst>
          </p:cNvPr>
          <p:cNvSpPr txBox="1"/>
          <p:nvPr/>
        </p:nvSpPr>
        <p:spPr>
          <a:xfrm>
            <a:off x="6151093" y="6110553"/>
            <a:ext cx="5208284" cy="666977"/>
          </a:xfrm>
          <a:prstGeom prst="rect">
            <a:avLst/>
          </a:prstGeom>
          <a:noFill/>
        </p:spPr>
        <p:txBody>
          <a:bodyPr wrap="square" rtlCol="0">
            <a:spAutoFit/>
          </a:bodyPr>
          <a:lstStyle/>
          <a:p>
            <a:pPr lvl="1"/>
            <a:r>
              <a:rPr lang="en-US" sz="1867" dirty="0">
                <a:latin typeface="Comic Sans MS" panose="030F0902030302020204" pitchFamily="66" charset="0"/>
              </a:rPr>
              <a:t>Starting unit selected through round robin from both inputs and outputs</a:t>
            </a:r>
          </a:p>
        </p:txBody>
      </p:sp>
      <p:sp>
        <p:nvSpPr>
          <p:cNvPr id="178" name="TextBox 177">
            <a:extLst>
              <a:ext uri="{FF2B5EF4-FFF2-40B4-BE49-F238E27FC236}">
                <a16:creationId xmlns:a16="http://schemas.microsoft.com/office/drawing/2014/main" id="{3513F229-4C9D-3C42-B273-2A80F9AF89B6}"/>
              </a:ext>
            </a:extLst>
          </p:cNvPr>
          <p:cNvSpPr txBox="1"/>
          <p:nvPr/>
        </p:nvSpPr>
        <p:spPr>
          <a:xfrm>
            <a:off x="366967" y="1465525"/>
            <a:ext cx="6387576" cy="748988"/>
          </a:xfrm>
          <a:prstGeom prst="rect">
            <a:avLst/>
          </a:prstGeom>
          <a:noFill/>
        </p:spPr>
        <p:txBody>
          <a:bodyPr wrap="square" rtlCol="0">
            <a:spAutoFit/>
          </a:bodyPr>
          <a:lstStyle/>
          <a:p>
            <a:r>
              <a:rPr lang="en-US" sz="1867" dirty="0">
                <a:latin typeface="Comic Sans MS" panose="030F0902030302020204" pitchFamily="66" charset="0"/>
              </a:rPr>
              <a:t>Given a dense, randomly initialized neural network and</a:t>
            </a:r>
          </a:p>
          <a:p>
            <a:r>
              <a:rPr lang="en-US" sz="1867" dirty="0">
                <a:latin typeface="Comic Sans MS" panose="030F0902030302020204" pitchFamily="66" charset="0"/>
              </a:rPr>
              <a:t>a target number of weights / parameters ( </a:t>
            </a:r>
            <a:r>
              <a:rPr lang="en-US" sz="2400" i="1" dirty="0">
                <a:latin typeface="Comic Sans MS" panose="030F0902030302020204" pitchFamily="66" charset="0"/>
                <a:cs typeface="Times New Roman" panose="02020603050405020304" pitchFamily="18" charset="0"/>
              </a:rPr>
              <a:t>m = </a:t>
            </a:r>
            <a:r>
              <a:rPr lang="en-US" sz="1867" dirty="0">
                <a:latin typeface="Comic Sans MS" panose="030F0902030302020204" pitchFamily="66" charset="0"/>
                <a:cs typeface="Times New Roman" panose="02020603050405020304" pitchFamily="18" charset="0"/>
              </a:rPr>
              <a:t>12</a:t>
            </a:r>
            <a:r>
              <a:rPr lang="en-US" sz="1867" dirty="0">
                <a:latin typeface="Comic Sans MS" panose="030F0902030302020204" pitchFamily="66" charset="0"/>
              </a:rPr>
              <a:t> )</a:t>
            </a:r>
          </a:p>
        </p:txBody>
      </p:sp>
      <p:cxnSp>
        <p:nvCxnSpPr>
          <p:cNvPr id="4" name="Straight Arrow Connector 3">
            <a:extLst>
              <a:ext uri="{FF2B5EF4-FFF2-40B4-BE49-F238E27FC236}">
                <a16:creationId xmlns:a16="http://schemas.microsoft.com/office/drawing/2014/main" id="{0979AB91-EBB3-1145-B0B5-6E98DFE3D3A3}"/>
              </a:ext>
            </a:extLst>
          </p:cNvPr>
          <p:cNvCxnSpPr>
            <a:cxnSpLocks/>
            <a:stCxn id="8" idx="0"/>
            <a:endCxn id="12" idx="4"/>
          </p:cNvCxnSpPr>
          <p:nvPr/>
        </p:nvCxnSpPr>
        <p:spPr>
          <a:xfrm flipV="1">
            <a:off x="6654276" y="4066954"/>
            <a:ext cx="631105" cy="1143085"/>
          </a:xfrm>
          <a:prstGeom prst="straightConnector1">
            <a:avLst/>
          </a:prstGeom>
          <a:ln w="28575" cap="flat" cmpd="sng" algn="ctr">
            <a:solidFill>
              <a:srgbClr val="FF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0" name="Straight Connector 19">
            <a:extLst>
              <a:ext uri="{FF2B5EF4-FFF2-40B4-BE49-F238E27FC236}">
                <a16:creationId xmlns:a16="http://schemas.microsoft.com/office/drawing/2014/main" id="{3D573521-8F12-D54B-8626-560E17C97E74}"/>
              </a:ext>
            </a:extLst>
          </p:cNvPr>
          <p:cNvCxnSpPr>
            <a:stCxn id="8" idx="0"/>
            <a:endCxn id="9" idx="4"/>
          </p:cNvCxnSpPr>
          <p:nvPr/>
        </p:nvCxnSpPr>
        <p:spPr>
          <a:xfrm flipV="1">
            <a:off x="6654275" y="4085511"/>
            <a:ext cx="1853428" cy="1124528"/>
          </a:xfrm>
          <a:prstGeom prst="line">
            <a:avLst/>
          </a:prstGeom>
          <a:ln w="28575" cap="flat" cmpd="sng" algn="ctr">
            <a:solidFill>
              <a:srgbClr val="0070C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2" name="Straight Connector 21">
            <a:extLst>
              <a:ext uri="{FF2B5EF4-FFF2-40B4-BE49-F238E27FC236}">
                <a16:creationId xmlns:a16="http://schemas.microsoft.com/office/drawing/2014/main" id="{808CE63C-60E2-1242-85EE-C3F4CB1A234B}"/>
              </a:ext>
            </a:extLst>
          </p:cNvPr>
          <p:cNvCxnSpPr>
            <a:cxnSpLocks/>
            <a:stCxn id="8" idx="0"/>
            <a:endCxn id="10" idx="4"/>
          </p:cNvCxnSpPr>
          <p:nvPr/>
        </p:nvCxnSpPr>
        <p:spPr>
          <a:xfrm flipV="1">
            <a:off x="6654275" y="4066954"/>
            <a:ext cx="3069660" cy="1143085"/>
          </a:xfrm>
          <a:prstGeom prst="line">
            <a:avLst/>
          </a:prstGeom>
          <a:ln w="28575" cap="flat" cmpd="sng" algn="ctr">
            <a:solidFill>
              <a:schemeClr val="tx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7" name="Straight Connector 26">
            <a:extLst>
              <a:ext uri="{FF2B5EF4-FFF2-40B4-BE49-F238E27FC236}">
                <a16:creationId xmlns:a16="http://schemas.microsoft.com/office/drawing/2014/main" id="{E8A5D3AA-ADF4-7C41-AC4D-251A1040FA26}"/>
              </a:ext>
            </a:extLst>
          </p:cNvPr>
          <p:cNvCxnSpPr>
            <a:stCxn id="2" idx="0"/>
            <a:endCxn id="12" idx="4"/>
          </p:cNvCxnSpPr>
          <p:nvPr/>
        </p:nvCxnSpPr>
        <p:spPr>
          <a:xfrm flipH="1" flipV="1">
            <a:off x="7285381" y="4066953"/>
            <a:ext cx="681615" cy="1173160"/>
          </a:xfrm>
          <a:prstGeom prst="line">
            <a:avLst/>
          </a:prstGeom>
          <a:ln w="28575" cap="flat" cmpd="sng" algn="ctr">
            <a:solidFill>
              <a:schemeClr val="tx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9" name="Straight Connector 28">
            <a:extLst>
              <a:ext uri="{FF2B5EF4-FFF2-40B4-BE49-F238E27FC236}">
                <a16:creationId xmlns:a16="http://schemas.microsoft.com/office/drawing/2014/main" id="{6C2D13B7-D15F-3344-8D12-FB256CA2E9A6}"/>
              </a:ext>
            </a:extLst>
          </p:cNvPr>
          <p:cNvCxnSpPr>
            <a:stCxn id="2" idx="0"/>
            <a:endCxn id="9" idx="4"/>
          </p:cNvCxnSpPr>
          <p:nvPr/>
        </p:nvCxnSpPr>
        <p:spPr>
          <a:xfrm flipV="1">
            <a:off x="7966995" y="4085511"/>
            <a:ext cx="540708" cy="1154603"/>
          </a:xfrm>
          <a:prstGeom prst="line">
            <a:avLst/>
          </a:prstGeom>
          <a:ln w="28575" cap="flat" cmpd="sng" algn="ctr">
            <a:solidFill>
              <a:srgbClr val="FF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1" name="Straight Connector 30">
            <a:extLst>
              <a:ext uri="{FF2B5EF4-FFF2-40B4-BE49-F238E27FC236}">
                <a16:creationId xmlns:a16="http://schemas.microsoft.com/office/drawing/2014/main" id="{D8D4EE94-C5A9-AC47-9357-EC63F97F302C}"/>
              </a:ext>
            </a:extLst>
          </p:cNvPr>
          <p:cNvCxnSpPr>
            <a:stCxn id="2" idx="0"/>
            <a:endCxn id="10" idx="4"/>
          </p:cNvCxnSpPr>
          <p:nvPr/>
        </p:nvCxnSpPr>
        <p:spPr>
          <a:xfrm flipV="1">
            <a:off x="7966995" y="4066953"/>
            <a:ext cx="1756940" cy="1173160"/>
          </a:xfrm>
          <a:prstGeom prst="line">
            <a:avLst/>
          </a:prstGeom>
          <a:ln w="28575" cap="flat" cmpd="sng" algn="ctr">
            <a:solidFill>
              <a:srgbClr val="0070C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5" name="Straight Connector 34">
            <a:extLst>
              <a:ext uri="{FF2B5EF4-FFF2-40B4-BE49-F238E27FC236}">
                <a16:creationId xmlns:a16="http://schemas.microsoft.com/office/drawing/2014/main" id="{E6AF2257-36B4-6D49-ADBD-37135A7EBA3D}"/>
              </a:ext>
            </a:extLst>
          </p:cNvPr>
          <p:cNvCxnSpPr>
            <a:stCxn id="5" idx="0"/>
            <a:endCxn id="12" idx="4"/>
          </p:cNvCxnSpPr>
          <p:nvPr/>
        </p:nvCxnSpPr>
        <p:spPr>
          <a:xfrm flipH="1" flipV="1">
            <a:off x="7285381" y="4066954"/>
            <a:ext cx="1955244" cy="1181996"/>
          </a:xfrm>
          <a:prstGeom prst="line">
            <a:avLst/>
          </a:prstGeom>
          <a:ln w="28575" cap="flat" cmpd="sng" algn="ctr">
            <a:solidFill>
              <a:srgbClr val="FF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7" name="Straight Connector 36">
            <a:extLst>
              <a:ext uri="{FF2B5EF4-FFF2-40B4-BE49-F238E27FC236}">
                <a16:creationId xmlns:a16="http://schemas.microsoft.com/office/drawing/2014/main" id="{B07FBE2E-B358-BB45-BAD5-D2709C4DE70F}"/>
              </a:ext>
            </a:extLst>
          </p:cNvPr>
          <p:cNvCxnSpPr>
            <a:stCxn id="5" idx="0"/>
            <a:endCxn id="9" idx="4"/>
          </p:cNvCxnSpPr>
          <p:nvPr/>
        </p:nvCxnSpPr>
        <p:spPr>
          <a:xfrm flipH="1" flipV="1">
            <a:off x="8507704" y="4085511"/>
            <a:ext cx="732921" cy="1163439"/>
          </a:xfrm>
          <a:prstGeom prst="line">
            <a:avLst/>
          </a:prstGeom>
          <a:ln w="28575" cap="flat" cmpd="sng" algn="ctr">
            <a:solidFill>
              <a:srgbClr val="0070C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9" name="Straight Connector 38">
            <a:extLst>
              <a:ext uri="{FF2B5EF4-FFF2-40B4-BE49-F238E27FC236}">
                <a16:creationId xmlns:a16="http://schemas.microsoft.com/office/drawing/2014/main" id="{7DF83452-3764-D14C-92C6-DB5D518E1A47}"/>
              </a:ext>
            </a:extLst>
          </p:cNvPr>
          <p:cNvCxnSpPr>
            <a:stCxn id="5" idx="0"/>
            <a:endCxn id="10" idx="4"/>
          </p:cNvCxnSpPr>
          <p:nvPr/>
        </p:nvCxnSpPr>
        <p:spPr>
          <a:xfrm flipV="1">
            <a:off x="9240625" y="4066954"/>
            <a:ext cx="483311" cy="1181996"/>
          </a:xfrm>
          <a:prstGeom prst="line">
            <a:avLst/>
          </a:prstGeom>
          <a:ln w="28575" cap="flat" cmpd="sng" algn="ctr">
            <a:solidFill>
              <a:schemeClr val="tx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3" name="Straight Connector 42">
            <a:extLst>
              <a:ext uri="{FF2B5EF4-FFF2-40B4-BE49-F238E27FC236}">
                <a16:creationId xmlns:a16="http://schemas.microsoft.com/office/drawing/2014/main" id="{63D64200-FEC6-F14A-BB49-82E5D7B3A22E}"/>
              </a:ext>
            </a:extLst>
          </p:cNvPr>
          <p:cNvCxnSpPr>
            <a:stCxn id="6" idx="0"/>
            <a:endCxn id="12" idx="4"/>
          </p:cNvCxnSpPr>
          <p:nvPr/>
        </p:nvCxnSpPr>
        <p:spPr>
          <a:xfrm flipH="1" flipV="1">
            <a:off x="7285381" y="4066954"/>
            <a:ext cx="3267964" cy="1144881"/>
          </a:xfrm>
          <a:prstGeom prst="line">
            <a:avLst/>
          </a:prstGeom>
          <a:ln w="28575" cap="flat" cmpd="sng" algn="ctr">
            <a:solidFill>
              <a:srgbClr val="0070C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5" name="Straight Connector 44">
            <a:extLst>
              <a:ext uri="{FF2B5EF4-FFF2-40B4-BE49-F238E27FC236}">
                <a16:creationId xmlns:a16="http://schemas.microsoft.com/office/drawing/2014/main" id="{4E895182-A5CC-B242-A4D4-9CB1A088B6B2}"/>
              </a:ext>
            </a:extLst>
          </p:cNvPr>
          <p:cNvCxnSpPr>
            <a:stCxn id="6" idx="0"/>
            <a:endCxn id="9" idx="4"/>
          </p:cNvCxnSpPr>
          <p:nvPr/>
        </p:nvCxnSpPr>
        <p:spPr>
          <a:xfrm flipH="1" flipV="1">
            <a:off x="8507704" y="4085511"/>
            <a:ext cx="2045641" cy="1126324"/>
          </a:xfrm>
          <a:prstGeom prst="line">
            <a:avLst/>
          </a:prstGeom>
          <a:ln w="28575" cap="flat" cmpd="sng" algn="ctr">
            <a:solidFill>
              <a:schemeClr val="tx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7" name="Straight Connector 46">
            <a:extLst>
              <a:ext uri="{FF2B5EF4-FFF2-40B4-BE49-F238E27FC236}">
                <a16:creationId xmlns:a16="http://schemas.microsoft.com/office/drawing/2014/main" id="{817B8762-6D68-1D4B-8B9D-DABF1B69AC1E}"/>
              </a:ext>
            </a:extLst>
          </p:cNvPr>
          <p:cNvCxnSpPr>
            <a:stCxn id="6" idx="0"/>
            <a:endCxn id="10" idx="4"/>
          </p:cNvCxnSpPr>
          <p:nvPr/>
        </p:nvCxnSpPr>
        <p:spPr>
          <a:xfrm flipH="1" flipV="1">
            <a:off x="9723936" y="4066954"/>
            <a:ext cx="829409" cy="1144881"/>
          </a:xfrm>
          <a:prstGeom prst="line">
            <a:avLst/>
          </a:prstGeom>
          <a:ln w="28575" cap="flat" cmpd="sng" algn="ctr">
            <a:solidFill>
              <a:srgbClr val="FF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41" name="Straight Connector 140">
            <a:extLst>
              <a:ext uri="{FF2B5EF4-FFF2-40B4-BE49-F238E27FC236}">
                <a16:creationId xmlns:a16="http://schemas.microsoft.com/office/drawing/2014/main" id="{8929C36F-0E8D-084B-A807-8D77A45C646D}"/>
              </a:ext>
            </a:extLst>
          </p:cNvPr>
          <p:cNvCxnSpPr>
            <a:stCxn id="12" idx="0"/>
            <a:endCxn id="15" idx="4"/>
          </p:cNvCxnSpPr>
          <p:nvPr/>
        </p:nvCxnSpPr>
        <p:spPr>
          <a:xfrm flipV="1">
            <a:off x="7285381" y="2772492"/>
            <a:ext cx="636775" cy="929593"/>
          </a:xfrm>
          <a:prstGeom prst="line">
            <a:avLst/>
          </a:prstGeom>
          <a:ln w="28575" cap="flat" cmpd="sng" algn="ctr">
            <a:solidFill>
              <a:srgbClr val="0070C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44" name="Straight Connector 143">
            <a:extLst>
              <a:ext uri="{FF2B5EF4-FFF2-40B4-BE49-F238E27FC236}">
                <a16:creationId xmlns:a16="http://schemas.microsoft.com/office/drawing/2014/main" id="{26F34B81-83A0-964A-B587-155EC00B3581}"/>
              </a:ext>
            </a:extLst>
          </p:cNvPr>
          <p:cNvCxnSpPr>
            <a:stCxn id="12" idx="0"/>
            <a:endCxn id="13" idx="4"/>
          </p:cNvCxnSpPr>
          <p:nvPr/>
        </p:nvCxnSpPr>
        <p:spPr>
          <a:xfrm flipV="1">
            <a:off x="7285381" y="2772492"/>
            <a:ext cx="1691017" cy="929593"/>
          </a:xfrm>
          <a:prstGeom prst="line">
            <a:avLst/>
          </a:prstGeom>
          <a:ln w="28575" cap="flat" cmpd="sng" algn="ctr">
            <a:solidFill>
              <a:srgbClr val="FF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47" name="Straight Connector 146">
            <a:extLst>
              <a:ext uri="{FF2B5EF4-FFF2-40B4-BE49-F238E27FC236}">
                <a16:creationId xmlns:a16="http://schemas.microsoft.com/office/drawing/2014/main" id="{44A30592-879A-6649-9C9D-99F02D2B5A6B}"/>
              </a:ext>
            </a:extLst>
          </p:cNvPr>
          <p:cNvCxnSpPr>
            <a:stCxn id="9" idx="0"/>
            <a:endCxn id="15" idx="4"/>
          </p:cNvCxnSpPr>
          <p:nvPr/>
        </p:nvCxnSpPr>
        <p:spPr>
          <a:xfrm flipH="1" flipV="1">
            <a:off x="7922155" y="2772491"/>
            <a:ext cx="585548" cy="948151"/>
          </a:xfrm>
          <a:prstGeom prst="line">
            <a:avLst/>
          </a:prstGeom>
          <a:ln w="28575" cap="flat" cmpd="sng" algn="ctr">
            <a:solidFill>
              <a:srgbClr val="FF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51" name="Straight Connector 150">
            <a:extLst>
              <a:ext uri="{FF2B5EF4-FFF2-40B4-BE49-F238E27FC236}">
                <a16:creationId xmlns:a16="http://schemas.microsoft.com/office/drawing/2014/main" id="{13782445-3894-2146-8C82-F80C6A458B3C}"/>
              </a:ext>
            </a:extLst>
          </p:cNvPr>
          <p:cNvCxnSpPr>
            <a:stCxn id="9" idx="0"/>
            <a:endCxn id="13" idx="4"/>
          </p:cNvCxnSpPr>
          <p:nvPr/>
        </p:nvCxnSpPr>
        <p:spPr>
          <a:xfrm flipV="1">
            <a:off x="8507703" y="2772491"/>
            <a:ext cx="468695" cy="948151"/>
          </a:xfrm>
          <a:prstGeom prst="line">
            <a:avLst/>
          </a:prstGeom>
          <a:ln w="28575" cap="flat" cmpd="sng" algn="ctr">
            <a:solidFill>
              <a:schemeClr val="tx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56" name="Straight Connector 155">
            <a:extLst>
              <a:ext uri="{FF2B5EF4-FFF2-40B4-BE49-F238E27FC236}">
                <a16:creationId xmlns:a16="http://schemas.microsoft.com/office/drawing/2014/main" id="{09464D41-B110-E44A-8333-6228EF6EFDC6}"/>
              </a:ext>
            </a:extLst>
          </p:cNvPr>
          <p:cNvCxnSpPr>
            <a:stCxn id="10" idx="0"/>
            <a:endCxn id="15" idx="4"/>
          </p:cNvCxnSpPr>
          <p:nvPr/>
        </p:nvCxnSpPr>
        <p:spPr>
          <a:xfrm flipH="1" flipV="1">
            <a:off x="7922155" y="2772492"/>
            <a:ext cx="1801780" cy="929593"/>
          </a:xfrm>
          <a:prstGeom prst="line">
            <a:avLst/>
          </a:prstGeom>
          <a:ln w="28575" cap="flat" cmpd="sng" algn="ctr">
            <a:solidFill>
              <a:schemeClr val="tx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2" name="Straight Connector 161">
            <a:extLst>
              <a:ext uri="{FF2B5EF4-FFF2-40B4-BE49-F238E27FC236}">
                <a16:creationId xmlns:a16="http://schemas.microsoft.com/office/drawing/2014/main" id="{66F636F2-E409-4649-BE6B-F5E59D9C870A}"/>
              </a:ext>
            </a:extLst>
          </p:cNvPr>
          <p:cNvCxnSpPr>
            <a:stCxn id="10" idx="0"/>
            <a:endCxn id="13" idx="4"/>
          </p:cNvCxnSpPr>
          <p:nvPr/>
        </p:nvCxnSpPr>
        <p:spPr>
          <a:xfrm flipH="1" flipV="1">
            <a:off x="8976398" y="2772492"/>
            <a:ext cx="747537" cy="929593"/>
          </a:xfrm>
          <a:prstGeom prst="line">
            <a:avLst/>
          </a:prstGeom>
          <a:ln w="28575" cap="flat" cmpd="sng" algn="ctr">
            <a:solidFill>
              <a:srgbClr val="0070C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76" name="Oval 175">
            <a:extLst>
              <a:ext uri="{FF2B5EF4-FFF2-40B4-BE49-F238E27FC236}">
                <a16:creationId xmlns:a16="http://schemas.microsoft.com/office/drawing/2014/main" id="{E8A8F1CF-D0D2-E94A-845B-C11571783A1A}"/>
              </a:ext>
            </a:extLst>
          </p:cNvPr>
          <p:cNvSpPr/>
          <p:nvPr/>
        </p:nvSpPr>
        <p:spPr>
          <a:xfrm>
            <a:off x="6467390" y="5210039"/>
            <a:ext cx="373769" cy="364869"/>
          </a:xfrm>
          <a:prstGeom prst="ellips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cxnSp>
        <p:nvCxnSpPr>
          <p:cNvPr id="174" name="Straight Arrow Connector 173">
            <a:extLst>
              <a:ext uri="{FF2B5EF4-FFF2-40B4-BE49-F238E27FC236}">
                <a16:creationId xmlns:a16="http://schemas.microsoft.com/office/drawing/2014/main" id="{0297F5BA-149F-C540-8D1A-FC75857B27A6}"/>
              </a:ext>
            </a:extLst>
          </p:cNvPr>
          <p:cNvCxnSpPr>
            <a:stCxn id="176" idx="0"/>
            <a:endCxn id="12" idx="4"/>
          </p:cNvCxnSpPr>
          <p:nvPr/>
        </p:nvCxnSpPr>
        <p:spPr>
          <a:xfrm flipV="1">
            <a:off x="6654276" y="4066954"/>
            <a:ext cx="631105" cy="1143085"/>
          </a:xfrm>
          <a:prstGeom prst="straightConnector1">
            <a:avLst/>
          </a:prstGeom>
          <a:ln w="412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9" name="Oval 178">
            <a:extLst>
              <a:ext uri="{FF2B5EF4-FFF2-40B4-BE49-F238E27FC236}">
                <a16:creationId xmlns:a16="http://schemas.microsoft.com/office/drawing/2014/main" id="{6D5C91DF-534C-DD4A-8E99-C8EE8CE9A9AB}"/>
              </a:ext>
            </a:extLst>
          </p:cNvPr>
          <p:cNvSpPr/>
          <p:nvPr/>
        </p:nvSpPr>
        <p:spPr>
          <a:xfrm>
            <a:off x="7098496" y="3693248"/>
            <a:ext cx="373769" cy="364869"/>
          </a:xfrm>
          <a:prstGeom prst="ellipse">
            <a:avLst/>
          </a:prstGeom>
          <a:solidFill>
            <a:srgbClr val="00B05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cxnSp>
        <p:nvCxnSpPr>
          <p:cNvPr id="181" name="Straight Arrow Connector 180">
            <a:extLst>
              <a:ext uri="{FF2B5EF4-FFF2-40B4-BE49-F238E27FC236}">
                <a16:creationId xmlns:a16="http://schemas.microsoft.com/office/drawing/2014/main" id="{C586EC33-1006-2348-AB51-7847871D6D94}"/>
              </a:ext>
            </a:extLst>
          </p:cNvPr>
          <p:cNvCxnSpPr>
            <a:stCxn id="179" idx="0"/>
            <a:endCxn id="13" idx="4"/>
          </p:cNvCxnSpPr>
          <p:nvPr/>
        </p:nvCxnSpPr>
        <p:spPr>
          <a:xfrm flipV="1">
            <a:off x="7285381" y="2772491"/>
            <a:ext cx="1691017" cy="920757"/>
          </a:xfrm>
          <a:prstGeom prst="straightConnector1">
            <a:avLst/>
          </a:prstGeom>
          <a:ln w="412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2" name="Oval 181">
            <a:extLst>
              <a:ext uri="{FF2B5EF4-FFF2-40B4-BE49-F238E27FC236}">
                <a16:creationId xmlns:a16="http://schemas.microsoft.com/office/drawing/2014/main" id="{07FE5121-07A0-0245-AC19-D6F7CEBAC6DB}"/>
              </a:ext>
            </a:extLst>
          </p:cNvPr>
          <p:cNvSpPr/>
          <p:nvPr/>
        </p:nvSpPr>
        <p:spPr>
          <a:xfrm>
            <a:off x="8789513" y="2409203"/>
            <a:ext cx="373769" cy="364869"/>
          </a:xfrm>
          <a:prstGeom prst="ellips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99" name="Oval 198">
            <a:extLst>
              <a:ext uri="{FF2B5EF4-FFF2-40B4-BE49-F238E27FC236}">
                <a16:creationId xmlns:a16="http://schemas.microsoft.com/office/drawing/2014/main" id="{956EB6D2-E2F6-1644-ABF2-3E55076800D5}"/>
              </a:ext>
            </a:extLst>
          </p:cNvPr>
          <p:cNvSpPr/>
          <p:nvPr/>
        </p:nvSpPr>
        <p:spPr>
          <a:xfrm>
            <a:off x="7770138" y="5241580"/>
            <a:ext cx="373769" cy="364869"/>
          </a:xfrm>
          <a:prstGeom prst="ellips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cxnSp>
        <p:nvCxnSpPr>
          <p:cNvPr id="201" name="Straight Arrow Connector 200">
            <a:extLst>
              <a:ext uri="{FF2B5EF4-FFF2-40B4-BE49-F238E27FC236}">
                <a16:creationId xmlns:a16="http://schemas.microsoft.com/office/drawing/2014/main" id="{E779D625-5FC3-5240-B8DA-E2A6F9D23CBB}"/>
              </a:ext>
            </a:extLst>
          </p:cNvPr>
          <p:cNvCxnSpPr>
            <a:stCxn id="199" idx="0"/>
            <a:endCxn id="9" idx="4"/>
          </p:cNvCxnSpPr>
          <p:nvPr/>
        </p:nvCxnSpPr>
        <p:spPr>
          <a:xfrm flipV="1">
            <a:off x="7957023" y="4085511"/>
            <a:ext cx="550680" cy="1156069"/>
          </a:xfrm>
          <a:prstGeom prst="straightConnector1">
            <a:avLst/>
          </a:prstGeom>
          <a:ln w="412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2" name="Oval 201">
            <a:extLst>
              <a:ext uri="{FF2B5EF4-FFF2-40B4-BE49-F238E27FC236}">
                <a16:creationId xmlns:a16="http://schemas.microsoft.com/office/drawing/2014/main" id="{E053E0EB-BDE6-824C-B2DA-DFF83F683A46}"/>
              </a:ext>
            </a:extLst>
          </p:cNvPr>
          <p:cNvSpPr/>
          <p:nvPr/>
        </p:nvSpPr>
        <p:spPr>
          <a:xfrm>
            <a:off x="8320818" y="3722323"/>
            <a:ext cx="373769" cy="364869"/>
          </a:xfrm>
          <a:prstGeom prst="ellips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cxnSp>
        <p:nvCxnSpPr>
          <p:cNvPr id="204" name="Straight Arrow Connector 203">
            <a:extLst>
              <a:ext uri="{FF2B5EF4-FFF2-40B4-BE49-F238E27FC236}">
                <a16:creationId xmlns:a16="http://schemas.microsoft.com/office/drawing/2014/main" id="{660F3792-A614-2345-8FBF-1C22988A0756}"/>
              </a:ext>
            </a:extLst>
          </p:cNvPr>
          <p:cNvCxnSpPr>
            <a:stCxn id="202" idx="0"/>
            <a:endCxn id="15" idx="4"/>
          </p:cNvCxnSpPr>
          <p:nvPr/>
        </p:nvCxnSpPr>
        <p:spPr>
          <a:xfrm flipH="1" flipV="1">
            <a:off x="7922155" y="2772491"/>
            <a:ext cx="585548" cy="949832"/>
          </a:xfrm>
          <a:prstGeom prst="straightConnector1">
            <a:avLst/>
          </a:prstGeom>
          <a:ln w="412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5" name="Oval 204">
            <a:extLst>
              <a:ext uri="{FF2B5EF4-FFF2-40B4-BE49-F238E27FC236}">
                <a16:creationId xmlns:a16="http://schemas.microsoft.com/office/drawing/2014/main" id="{8F6FC20F-F7F2-984F-A1D9-7B3873150023}"/>
              </a:ext>
            </a:extLst>
          </p:cNvPr>
          <p:cNvSpPr/>
          <p:nvPr/>
        </p:nvSpPr>
        <p:spPr>
          <a:xfrm>
            <a:off x="7735270" y="2407622"/>
            <a:ext cx="373769" cy="364869"/>
          </a:xfrm>
          <a:prstGeom prst="ellips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206" name="Oval 205">
            <a:extLst>
              <a:ext uri="{FF2B5EF4-FFF2-40B4-BE49-F238E27FC236}">
                <a16:creationId xmlns:a16="http://schemas.microsoft.com/office/drawing/2014/main" id="{D467C85B-375A-2D4A-8161-F1948EC4FF81}"/>
              </a:ext>
            </a:extLst>
          </p:cNvPr>
          <p:cNvSpPr/>
          <p:nvPr/>
        </p:nvSpPr>
        <p:spPr>
          <a:xfrm>
            <a:off x="9053740" y="5251658"/>
            <a:ext cx="373769" cy="364869"/>
          </a:xfrm>
          <a:prstGeom prst="ellips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cxnSp>
        <p:nvCxnSpPr>
          <p:cNvPr id="208" name="Straight Arrow Connector 207">
            <a:extLst>
              <a:ext uri="{FF2B5EF4-FFF2-40B4-BE49-F238E27FC236}">
                <a16:creationId xmlns:a16="http://schemas.microsoft.com/office/drawing/2014/main" id="{712327DC-D798-494A-8E35-A39E249516AC}"/>
              </a:ext>
            </a:extLst>
          </p:cNvPr>
          <p:cNvCxnSpPr>
            <a:stCxn id="206" idx="0"/>
            <a:endCxn id="12" idx="4"/>
          </p:cNvCxnSpPr>
          <p:nvPr/>
        </p:nvCxnSpPr>
        <p:spPr>
          <a:xfrm flipH="1" flipV="1">
            <a:off x="7285381" y="4066953"/>
            <a:ext cx="1955244" cy="1184704"/>
          </a:xfrm>
          <a:prstGeom prst="straightConnector1">
            <a:avLst/>
          </a:prstGeom>
          <a:ln w="412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Straight Arrow Connector 209">
            <a:extLst>
              <a:ext uri="{FF2B5EF4-FFF2-40B4-BE49-F238E27FC236}">
                <a16:creationId xmlns:a16="http://schemas.microsoft.com/office/drawing/2014/main" id="{DDA5B5A5-304D-A84B-893E-F542195C6D49}"/>
              </a:ext>
            </a:extLst>
          </p:cNvPr>
          <p:cNvCxnSpPr>
            <a:stCxn id="179" idx="0"/>
            <a:endCxn id="205" idx="4"/>
          </p:cNvCxnSpPr>
          <p:nvPr/>
        </p:nvCxnSpPr>
        <p:spPr>
          <a:xfrm flipV="1">
            <a:off x="7285381" y="2772491"/>
            <a:ext cx="636775" cy="920757"/>
          </a:xfrm>
          <a:prstGeom prst="straightConnector1">
            <a:avLst/>
          </a:prstGeom>
          <a:ln w="4127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11" name="Oval 210">
            <a:extLst>
              <a:ext uri="{FF2B5EF4-FFF2-40B4-BE49-F238E27FC236}">
                <a16:creationId xmlns:a16="http://schemas.microsoft.com/office/drawing/2014/main" id="{C6CCCA60-CBCD-4C47-AC26-B9B4AE5D9127}"/>
              </a:ext>
            </a:extLst>
          </p:cNvPr>
          <p:cNvSpPr/>
          <p:nvPr/>
        </p:nvSpPr>
        <p:spPr>
          <a:xfrm>
            <a:off x="10376432" y="5210039"/>
            <a:ext cx="373769" cy="364869"/>
          </a:xfrm>
          <a:prstGeom prst="ellips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cxnSp>
        <p:nvCxnSpPr>
          <p:cNvPr id="213" name="Straight Arrow Connector 212">
            <a:extLst>
              <a:ext uri="{FF2B5EF4-FFF2-40B4-BE49-F238E27FC236}">
                <a16:creationId xmlns:a16="http://schemas.microsoft.com/office/drawing/2014/main" id="{A759D2E5-D6E1-DB42-B000-C0411B86F998}"/>
              </a:ext>
            </a:extLst>
          </p:cNvPr>
          <p:cNvCxnSpPr>
            <a:stCxn id="211" idx="0"/>
            <a:endCxn id="10" idx="4"/>
          </p:cNvCxnSpPr>
          <p:nvPr/>
        </p:nvCxnSpPr>
        <p:spPr>
          <a:xfrm flipH="1" flipV="1">
            <a:off x="9723935" y="4066954"/>
            <a:ext cx="839381" cy="1143085"/>
          </a:xfrm>
          <a:prstGeom prst="straightConnector1">
            <a:avLst/>
          </a:prstGeom>
          <a:ln w="412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4" name="Oval 213">
            <a:extLst>
              <a:ext uri="{FF2B5EF4-FFF2-40B4-BE49-F238E27FC236}">
                <a16:creationId xmlns:a16="http://schemas.microsoft.com/office/drawing/2014/main" id="{9D3C0E0A-3179-0D4F-8AA9-0B9CD118D8CA}"/>
              </a:ext>
            </a:extLst>
          </p:cNvPr>
          <p:cNvSpPr/>
          <p:nvPr/>
        </p:nvSpPr>
        <p:spPr>
          <a:xfrm>
            <a:off x="9533053" y="3702084"/>
            <a:ext cx="373769" cy="364869"/>
          </a:xfrm>
          <a:prstGeom prst="ellips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cxnSp>
        <p:nvCxnSpPr>
          <p:cNvPr id="216" name="Straight Arrow Connector 215">
            <a:extLst>
              <a:ext uri="{FF2B5EF4-FFF2-40B4-BE49-F238E27FC236}">
                <a16:creationId xmlns:a16="http://schemas.microsoft.com/office/drawing/2014/main" id="{83C0C7FE-51C1-4644-A67F-30386EC25B3D}"/>
              </a:ext>
            </a:extLst>
          </p:cNvPr>
          <p:cNvCxnSpPr>
            <a:stCxn id="214" idx="0"/>
            <a:endCxn id="182" idx="4"/>
          </p:cNvCxnSpPr>
          <p:nvPr/>
        </p:nvCxnSpPr>
        <p:spPr>
          <a:xfrm flipH="1" flipV="1">
            <a:off x="8976398" y="2774073"/>
            <a:ext cx="743540" cy="928012"/>
          </a:xfrm>
          <a:prstGeom prst="straightConnector1">
            <a:avLst/>
          </a:prstGeom>
          <a:ln w="412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20" name="Straight Arrow Connector 219">
            <a:extLst>
              <a:ext uri="{FF2B5EF4-FFF2-40B4-BE49-F238E27FC236}">
                <a16:creationId xmlns:a16="http://schemas.microsoft.com/office/drawing/2014/main" id="{946841BC-AE6B-9148-8AAC-EC8286C2BD1F}"/>
              </a:ext>
            </a:extLst>
          </p:cNvPr>
          <p:cNvCxnSpPr>
            <a:stCxn id="176" idx="0"/>
            <a:endCxn id="202" idx="4"/>
          </p:cNvCxnSpPr>
          <p:nvPr/>
        </p:nvCxnSpPr>
        <p:spPr>
          <a:xfrm flipV="1">
            <a:off x="6654275" y="4087193"/>
            <a:ext cx="1853428" cy="1122847"/>
          </a:xfrm>
          <a:prstGeom prst="straightConnector1">
            <a:avLst/>
          </a:prstGeom>
          <a:ln w="412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22" name="Straight Arrow Connector 221">
            <a:extLst>
              <a:ext uri="{FF2B5EF4-FFF2-40B4-BE49-F238E27FC236}">
                <a16:creationId xmlns:a16="http://schemas.microsoft.com/office/drawing/2014/main" id="{1A809A0D-962F-5C40-8D12-0CE32111A020}"/>
              </a:ext>
            </a:extLst>
          </p:cNvPr>
          <p:cNvCxnSpPr>
            <a:cxnSpLocks/>
            <a:stCxn id="199" idx="0"/>
            <a:endCxn id="214" idx="4"/>
          </p:cNvCxnSpPr>
          <p:nvPr/>
        </p:nvCxnSpPr>
        <p:spPr>
          <a:xfrm flipV="1">
            <a:off x="7957023" y="4066953"/>
            <a:ext cx="1762915" cy="1174627"/>
          </a:xfrm>
          <a:prstGeom prst="straightConnector1">
            <a:avLst/>
          </a:prstGeom>
          <a:ln w="412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25" name="Straight Arrow Connector 224">
            <a:extLst>
              <a:ext uri="{FF2B5EF4-FFF2-40B4-BE49-F238E27FC236}">
                <a16:creationId xmlns:a16="http://schemas.microsoft.com/office/drawing/2014/main" id="{B9857D40-889A-8A41-ACC6-C1456DFB7A3E}"/>
              </a:ext>
            </a:extLst>
          </p:cNvPr>
          <p:cNvCxnSpPr>
            <a:stCxn id="206" idx="0"/>
            <a:endCxn id="202" idx="4"/>
          </p:cNvCxnSpPr>
          <p:nvPr/>
        </p:nvCxnSpPr>
        <p:spPr>
          <a:xfrm flipH="1" flipV="1">
            <a:off x="8507704" y="4087193"/>
            <a:ext cx="732921" cy="1164465"/>
          </a:xfrm>
          <a:prstGeom prst="straightConnector1">
            <a:avLst/>
          </a:prstGeom>
          <a:ln w="412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27" name="Straight Arrow Connector 226">
            <a:extLst>
              <a:ext uri="{FF2B5EF4-FFF2-40B4-BE49-F238E27FC236}">
                <a16:creationId xmlns:a16="http://schemas.microsoft.com/office/drawing/2014/main" id="{02D5F7E1-6063-7741-AAF4-373EE7EFD229}"/>
              </a:ext>
            </a:extLst>
          </p:cNvPr>
          <p:cNvCxnSpPr>
            <a:stCxn id="211" idx="0"/>
            <a:endCxn id="12" idx="4"/>
          </p:cNvCxnSpPr>
          <p:nvPr/>
        </p:nvCxnSpPr>
        <p:spPr>
          <a:xfrm flipH="1" flipV="1">
            <a:off x="7285380" y="4066954"/>
            <a:ext cx="3277936" cy="1143085"/>
          </a:xfrm>
          <a:prstGeom prst="straightConnector1">
            <a:avLst/>
          </a:prstGeom>
          <a:ln w="4127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id="{BF694722-41E0-0D4A-8042-E3BD8A9EAC9F}"/>
              </a:ext>
            </a:extLst>
          </p:cNvPr>
          <p:cNvSpPr txBox="1"/>
          <p:nvPr/>
        </p:nvSpPr>
        <p:spPr>
          <a:xfrm>
            <a:off x="7098496" y="1653646"/>
            <a:ext cx="2621443" cy="379656"/>
          </a:xfrm>
          <a:prstGeom prst="rect">
            <a:avLst/>
          </a:prstGeom>
          <a:noFill/>
        </p:spPr>
        <p:txBody>
          <a:bodyPr wrap="square" rtlCol="0">
            <a:spAutoFit/>
          </a:bodyPr>
          <a:lstStyle/>
          <a:p>
            <a:r>
              <a:rPr lang="en-US" sz="1867" dirty="0">
                <a:latin typeface="Comic Sans MS" panose="030F0902030302020204" pitchFamily="66" charset="0"/>
              </a:rPr>
              <a:t>Number of weights :</a:t>
            </a:r>
          </a:p>
        </p:txBody>
      </p:sp>
      <p:sp>
        <p:nvSpPr>
          <p:cNvPr id="60" name="TextBox 59">
            <a:extLst>
              <a:ext uri="{FF2B5EF4-FFF2-40B4-BE49-F238E27FC236}">
                <a16:creationId xmlns:a16="http://schemas.microsoft.com/office/drawing/2014/main" id="{9B12BD6D-D911-4E4F-A0D2-5A8D165C363E}"/>
              </a:ext>
            </a:extLst>
          </p:cNvPr>
          <p:cNvSpPr txBox="1"/>
          <p:nvPr/>
        </p:nvSpPr>
        <p:spPr>
          <a:xfrm>
            <a:off x="10234891" y="1624646"/>
            <a:ext cx="829411" cy="461665"/>
          </a:xfrm>
          <a:prstGeom prst="rect">
            <a:avLst/>
          </a:prstGeom>
          <a:noFill/>
        </p:spPr>
        <p:txBody>
          <a:bodyPr wrap="square" rtlCol="0">
            <a:spAutoFit/>
          </a:bodyPr>
          <a:lstStyle/>
          <a:p>
            <a:r>
              <a:rPr lang="en-US" sz="2400" dirty="0"/>
              <a:t>/ 12</a:t>
            </a:r>
          </a:p>
        </p:txBody>
      </p:sp>
      <p:sp>
        <p:nvSpPr>
          <p:cNvPr id="61" name="TextBox 60">
            <a:extLst>
              <a:ext uri="{FF2B5EF4-FFF2-40B4-BE49-F238E27FC236}">
                <a16:creationId xmlns:a16="http://schemas.microsoft.com/office/drawing/2014/main" id="{DDAFA317-42BC-304D-BA01-1009255147D2}"/>
              </a:ext>
            </a:extLst>
          </p:cNvPr>
          <p:cNvSpPr txBox="1"/>
          <p:nvPr/>
        </p:nvSpPr>
        <p:spPr>
          <a:xfrm>
            <a:off x="9834771" y="1633925"/>
            <a:ext cx="514955" cy="461665"/>
          </a:xfrm>
          <a:prstGeom prst="rect">
            <a:avLst/>
          </a:prstGeom>
          <a:noFill/>
        </p:spPr>
        <p:txBody>
          <a:bodyPr wrap="square" rtlCol="0">
            <a:spAutoFit/>
          </a:bodyPr>
          <a:lstStyle/>
          <a:p>
            <a:r>
              <a:rPr lang="en-US" sz="2400" dirty="0"/>
              <a:t>0</a:t>
            </a:r>
          </a:p>
        </p:txBody>
      </p:sp>
      <p:sp>
        <p:nvSpPr>
          <p:cNvPr id="62" name="TextBox 61">
            <a:extLst>
              <a:ext uri="{FF2B5EF4-FFF2-40B4-BE49-F238E27FC236}">
                <a16:creationId xmlns:a16="http://schemas.microsoft.com/office/drawing/2014/main" id="{1E152D5A-F5C1-8C40-BD68-439565C04CBD}"/>
              </a:ext>
            </a:extLst>
          </p:cNvPr>
          <p:cNvSpPr txBox="1"/>
          <p:nvPr/>
        </p:nvSpPr>
        <p:spPr>
          <a:xfrm>
            <a:off x="9819748" y="1633925"/>
            <a:ext cx="514955" cy="461665"/>
          </a:xfrm>
          <a:prstGeom prst="rect">
            <a:avLst/>
          </a:prstGeom>
          <a:noFill/>
        </p:spPr>
        <p:txBody>
          <a:bodyPr wrap="square" rtlCol="0">
            <a:spAutoFit/>
          </a:bodyPr>
          <a:lstStyle/>
          <a:p>
            <a:r>
              <a:rPr lang="en-US" sz="2400" dirty="0"/>
              <a:t>2</a:t>
            </a:r>
          </a:p>
        </p:txBody>
      </p:sp>
      <p:sp>
        <p:nvSpPr>
          <p:cNvPr id="63" name="TextBox 62">
            <a:extLst>
              <a:ext uri="{FF2B5EF4-FFF2-40B4-BE49-F238E27FC236}">
                <a16:creationId xmlns:a16="http://schemas.microsoft.com/office/drawing/2014/main" id="{C67AC91F-780A-9B4C-8CE0-66A31D3A4114}"/>
              </a:ext>
            </a:extLst>
          </p:cNvPr>
          <p:cNvSpPr txBox="1"/>
          <p:nvPr/>
        </p:nvSpPr>
        <p:spPr>
          <a:xfrm>
            <a:off x="9819748" y="1642761"/>
            <a:ext cx="514955" cy="461665"/>
          </a:xfrm>
          <a:prstGeom prst="rect">
            <a:avLst/>
          </a:prstGeom>
          <a:noFill/>
        </p:spPr>
        <p:txBody>
          <a:bodyPr wrap="square" rtlCol="0">
            <a:spAutoFit/>
          </a:bodyPr>
          <a:lstStyle/>
          <a:p>
            <a:r>
              <a:rPr lang="en-US" sz="2400" dirty="0"/>
              <a:t>4</a:t>
            </a:r>
          </a:p>
        </p:txBody>
      </p:sp>
      <p:sp>
        <p:nvSpPr>
          <p:cNvPr id="64" name="TextBox 63">
            <a:extLst>
              <a:ext uri="{FF2B5EF4-FFF2-40B4-BE49-F238E27FC236}">
                <a16:creationId xmlns:a16="http://schemas.microsoft.com/office/drawing/2014/main" id="{FCB5E3BB-53A0-4944-85E1-A3FC970343E5}"/>
              </a:ext>
            </a:extLst>
          </p:cNvPr>
          <p:cNvSpPr txBox="1"/>
          <p:nvPr/>
        </p:nvSpPr>
        <p:spPr>
          <a:xfrm>
            <a:off x="9819748" y="1650658"/>
            <a:ext cx="514955" cy="461665"/>
          </a:xfrm>
          <a:prstGeom prst="rect">
            <a:avLst/>
          </a:prstGeom>
          <a:noFill/>
        </p:spPr>
        <p:txBody>
          <a:bodyPr wrap="square" rtlCol="0">
            <a:spAutoFit/>
          </a:bodyPr>
          <a:lstStyle/>
          <a:p>
            <a:r>
              <a:rPr lang="en-US" sz="2400" dirty="0"/>
              <a:t>6</a:t>
            </a:r>
          </a:p>
        </p:txBody>
      </p:sp>
      <p:sp>
        <p:nvSpPr>
          <p:cNvPr id="65" name="TextBox 64">
            <a:extLst>
              <a:ext uri="{FF2B5EF4-FFF2-40B4-BE49-F238E27FC236}">
                <a16:creationId xmlns:a16="http://schemas.microsoft.com/office/drawing/2014/main" id="{ADD396A5-CB65-9445-B190-95777AE8FB72}"/>
              </a:ext>
            </a:extLst>
          </p:cNvPr>
          <p:cNvSpPr txBox="1"/>
          <p:nvPr/>
        </p:nvSpPr>
        <p:spPr>
          <a:xfrm>
            <a:off x="9823221" y="1653646"/>
            <a:ext cx="514955" cy="461665"/>
          </a:xfrm>
          <a:prstGeom prst="rect">
            <a:avLst/>
          </a:prstGeom>
          <a:noFill/>
        </p:spPr>
        <p:txBody>
          <a:bodyPr wrap="square" rtlCol="0">
            <a:spAutoFit/>
          </a:bodyPr>
          <a:lstStyle/>
          <a:p>
            <a:r>
              <a:rPr lang="en-US" sz="2400" dirty="0"/>
              <a:t>8</a:t>
            </a:r>
          </a:p>
        </p:txBody>
      </p:sp>
      <p:sp>
        <p:nvSpPr>
          <p:cNvPr id="66" name="TextBox 65">
            <a:extLst>
              <a:ext uri="{FF2B5EF4-FFF2-40B4-BE49-F238E27FC236}">
                <a16:creationId xmlns:a16="http://schemas.microsoft.com/office/drawing/2014/main" id="{5E7715CF-9855-A54F-8CCD-5780C789669C}"/>
              </a:ext>
            </a:extLst>
          </p:cNvPr>
          <p:cNvSpPr txBox="1"/>
          <p:nvPr/>
        </p:nvSpPr>
        <p:spPr>
          <a:xfrm>
            <a:off x="9823221" y="1648862"/>
            <a:ext cx="514955" cy="461665"/>
          </a:xfrm>
          <a:prstGeom prst="rect">
            <a:avLst/>
          </a:prstGeom>
          <a:noFill/>
        </p:spPr>
        <p:txBody>
          <a:bodyPr wrap="square" rtlCol="0">
            <a:spAutoFit/>
          </a:bodyPr>
          <a:lstStyle/>
          <a:p>
            <a:r>
              <a:rPr lang="en-US" sz="2400" dirty="0"/>
              <a:t>9</a:t>
            </a:r>
          </a:p>
        </p:txBody>
      </p:sp>
      <p:sp>
        <p:nvSpPr>
          <p:cNvPr id="67" name="TextBox 66">
            <a:extLst>
              <a:ext uri="{FF2B5EF4-FFF2-40B4-BE49-F238E27FC236}">
                <a16:creationId xmlns:a16="http://schemas.microsoft.com/office/drawing/2014/main" id="{840135D5-81F8-1044-AF5D-D79D2C8C9A04}"/>
              </a:ext>
            </a:extLst>
          </p:cNvPr>
          <p:cNvSpPr txBox="1"/>
          <p:nvPr/>
        </p:nvSpPr>
        <p:spPr>
          <a:xfrm>
            <a:off x="9719936" y="1642761"/>
            <a:ext cx="697621" cy="461665"/>
          </a:xfrm>
          <a:prstGeom prst="rect">
            <a:avLst/>
          </a:prstGeom>
          <a:noFill/>
        </p:spPr>
        <p:txBody>
          <a:bodyPr wrap="square" rtlCol="0">
            <a:spAutoFit/>
          </a:bodyPr>
          <a:lstStyle/>
          <a:p>
            <a:r>
              <a:rPr lang="en-US" sz="2400" dirty="0"/>
              <a:t>10</a:t>
            </a:r>
          </a:p>
        </p:txBody>
      </p:sp>
      <p:sp>
        <p:nvSpPr>
          <p:cNvPr id="68" name="TextBox 67">
            <a:extLst>
              <a:ext uri="{FF2B5EF4-FFF2-40B4-BE49-F238E27FC236}">
                <a16:creationId xmlns:a16="http://schemas.microsoft.com/office/drawing/2014/main" id="{80E1CF74-906B-6B42-BE3B-5C937F390664}"/>
              </a:ext>
            </a:extLst>
          </p:cNvPr>
          <p:cNvSpPr txBox="1"/>
          <p:nvPr/>
        </p:nvSpPr>
        <p:spPr>
          <a:xfrm>
            <a:off x="9728415" y="1627858"/>
            <a:ext cx="697621" cy="461665"/>
          </a:xfrm>
          <a:prstGeom prst="rect">
            <a:avLst/>
          </a:prstGeom>
          <a:noFill/>
        </p:spPr>
        <p:txBody>
          <a:bodyPr wrap="square" rtlCol="0">
            <a:spAutoFit/>
          </a:bodyPr>
          <a:lstStyle/>
          <a:p>
            <a:r>
              <a:rPr lang="en-US" sz="2400" dirty="0"/>
              <a:t>11</a:t>
            </a:r>
          </a:p>
        </p:txBody>
      </p:sp>
      <p:sp>
        <p:nvSpPr>
          <p:cNvPr id="69" name="TextBox 68">
            <a:extLst>
              <a:ext uri="{FF2B5EF4-FFF2-40B4-BE49-F238E27FC236}">
                <a16:creationId xmlns:a16="http://schemas.microsoft.com/office/drawing/2014/main" id="{E5674AA2-E201-794E-9A44-F136CF3C9172}"/>
              </a:ext>
            </a:extLst>
          </p:cNvPr>
          <p:cNvSpPr txBox="1"/>
          <p:nvPr/>
        </p:nvSpPr>
        <p:spPr>
          <a:xfrm>
            <a:off x="9715474" y="1642761"/>
            <a:ext cx="697621" cy="461665"/>
          </a:xfrm>
          <a:prstGeom prst="rect">
            <a:avLst/>
          </a:prstGeom>
          <a:noFill/>
        </p:spPr>
        <p:txBody>
          <a:bodyPr wrap="square" rtlCol="0">
            <a:spAutoFit/>
          </a:bodyPr>
          <a:lstStyle/>
          <a:p>
            <a:r>
              <a:rPr lang="en-US" sz="2400" dirty="0"/>
              <a:t>12</a:t>
            </a:r>
          </a:p>
        </p:txBody>
      </p:sp>
      <p:pic>
        <p:nvPicPr>
          <p:cNvPr id="7" name="Picture 6" descr="Text&#10;&#10;Description automatically generated with medium confidence">
            <a:extLst>
              <a:ext uri="{FF2B5EF4-FFF2-40B4-BE49-F238E27FC236}">
                <a16:creationId xmlns:a16="http://schemas.microsoft.com/office/drawing/2014/main" id="{FD934C16-BB1A-D743-9196-55FB619FA002}"/>
              </a:ext>
            </a:extLst>
          </p:cNvPr>
          <p:cNvPicPr>
            <a:picLocks noChangeAspect="1"/>
          </p:cNvPicPr>
          <p:nvPr/>
        </p:nvPicPr>
        <p:blipFill>
          <a:blip r:embed="rId3"/>
          <a:stretch>
            <a:fillRect/>
          </a:stretch>
        </p:blipFill>
        <p:spPr>
          <a:xfrm>
            <a:off x="3077360" y="3539643"/>
            <a:ext cx="3167569" cy="1117965"/>
          </a:xfrm>
          <a:prstGeom prst="rect">
            <a:avLst/>
          </a:prstGeom>
        </p:spPr>
      </p:pic>
      <p:pic>
        <p:nvPicPr>
          <p:cNvPr id="11" name="Picture 10">
            <a:extLst>
              <a:ext uri="{FF2B5EF4-FFF2-40B4-BE49-F238E27FC236}">
                <a16:creationId xmlns:a16="http://schemas.microsoft.com/office/drawing/2014/main" id="{F6A99FAA-DE77-FE47-BD6C-484001DBA8B2}"/>
              </a:ext>
            </a:extLst>
          </p:cNvPr>
          <p:cNvPicPr>
            <a:picLocks noChangeAspect="1"/>
          </p:cNvPicPr>
          <p:nvPr/>
        </p:nvPicPr>
        <p:blipFill>
          <a:blip r:embed="rId4"/>
          <a:stretch>
            <a:fillRect/>
          </a:stretch>
        </p:blipFill>
        <p:spPr>
          <a:xfrm>
            <a:off x="3163036" y="3628342"/>
            <a:ext cx="3015536" cy="935521"/>
          </a:xfrm>
          <a:prstGeom prst="rect">
            <a:avLst/>
          </a:prstGeom>
        </p:spPr>
      </p:pic>
    </p:spTree>
    <p:extLst>
      <p:ext uri="{BB962C8B-B14F-4D97-AF65-F5344CB8AC3E}">
        <p14:creationId xmlns:p14="http://schemas.microsoft.com/office/powerpoint/2010/main" val="2134591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76"/>
                                        </p:tgtEl>
                                        <p:attrNameLst>
                                          <p:attrName>style.visibility</p:attrName>
                                        </p:attrNameLst>
                                      </p:cBhvr>
                                      <p:to>
                                        <p:strVal val="visible"/>
                                      </p:to>
                                    </p:set>
                                    <p:animEffect transition="in" filter="blinds(horizontal)">
                                      <p:cBhvr>
                                        <p:cTn id="7" dur="500"/>
                                        <p:tgtEl>
                                          <p:spTgt spid="17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74"/>
                                        </p:tgtEl>
                                        <p:attrNameLst>
                                          <p:attrName>style.visibility</p:attrName>
                                        </p:attrNameLst>
                                      </p:cBhvr>
                                      <p:to>
                                        <p:strVal val="visible"/>
                                      </p:to>
                                    </p:set>
                                    <p:animEffect transition="in" filter="wipe(down)">
                                      <p:cBhvr>
                                        <p:cTn id="12" dur="500"/>
                                        <p:tgtEl>
                                          <p:spTgt spid="174"/>
                                        </p:tgtEl>
                                      </p:cBhvr>
                                    </p:animEffect>
                                  </p:childTnLst>
                                </p:cTn>
                              </p:par>
                            </p:childTnLst>
                          </p:cTn>
                        </p:par>
                        <p:par>
                          <p:cTn id="13" fill="hold">
                            <p:stCondLst>
                              <p:cond delay="500"/>
                            </p:stCondLst>
                            <p:childTnLst>
                              <p:par>
                                <p:cTn id="14" presetID="3" presetClass="entr" presetSubtype="10" fill="hold" grpId="0" nodeType="afterEffect">
                                  <p:stCondLst>
                                    <p:cond delay="0"/>
                                  </p:stCondLst>
                                  <p:childTnLst>
                                    <p:set>
                                      <p:cBhvr>
                                        <p:cTn id="15" dur="1" fill="hold">
                                          <p:stCondLst>
                                            <p:cond delay="0"/>
                                          </p:stCondLst>
                                        </p:cTn>
                                        <p:tgtEl>
                                          <p:spTgt spid="179"/>
                                        </p:tgtEl>
                                        <p:attrNameLst>
                                          <p:attrName>style.visibility</p:attrName>
                                        </p:attrNameLst>
                                      </p:cBhvr>
                                      <p:to>
                                        <p:strVal val="visible"/>
                                      </p:to>
                                    </p:set>
                                    <p:animEffect transition="in" filter="blinds(horizontal)">
                                      <p:cBhvr>
                                        <p:cTn id="16" dur="500"/>
                                        <p:tgtEl>
                                          <p:spTgt spid="179"/>
                                        </p:tgtEl>
                                      </p:cBhvr>
                                    </p:animEffect>
                                  </p:childTnLst>
                                </p:cTn>
                              </p:par>
                            </p:childTnLst>
                          </p:cTn>
                        </p:par>
                        <p:par>
                          <p:cTn id="17" fill="hold">
                            <p:stCondLst>
                              <p:cond delay="1000"/>
                            </p:stCondLst>
                            <p:childTnLst>
                              <p:par>
                                <p:cTn id="18" presetID="22" presetClass="entr" presetSubtype="4" fill="hold" nodeType="afterEffect">
                                  <p:stCondLst>
                                    <p:cond delay="0"/>
                                  </p:stCondLst>
                                  <p:childTnLst>
                                    <p:set>
                                      <p:cBhvr>
                                        <p:cTn id="19" dur="1" fill="hold">
                                          <p:stCondLst>
                                            <p:cond delay="0"/>
                                          </p:stCondLst>
                                        </p:cTn>
                                        <p:tgtEl>
                                          <p:spTgt spid="181"/>
                                        </p:tgtEl>
                                        <p:attrNameLst>
                                          <p:attrName>style.visibility</p:attrName>
                                        </p:attrNameLst>
                                      </p:cBhvr>
                                      <p:to>
                                        <p:strVal val="visible"/>
                                      </p:to>
                                    </p:set>
                                    <p:animEffect transition="in" filter="wipe(down)">
                                      <p:cBhvr>
                                        <p:cTn id="20" dur="500"/>
                                        <p:tgtEl>
                                          <p:spTgt spid="181"/>
                                        </p:tgtEl>
                                      </p:cBhvr>
                                    </p:animEffect>
                                  </p:childTnLst>
                                </p:cTn>
                              </p:par>
                            </p:childTnLst>
                          </p:cTn>
                        </p:par>
                        <p:par>
                          <p:cTn id="21" fill="hold">
                            <p:stCondLst>
                              <p:cond delay="1500"/>
                            </p:stCondLst>
                            <p:childTnLst>
                              <p:par>
                                <p:cTn id="22" presetID="3" presetClass="entr" presetSubtype="10" fill="hold" grpId="0" nodeType="afterEffect">
                                  <p:stCondLst>
                                    <p:cond delay="0"/>
                                  </p:stCondLst>
                                  <p:childTnLst>
                                    <p:set>
                                      <p:cBhvr>
                                        <p:cTn id="23" dur="1" fill="hold">
                                          <p:stCondLst>
                                            <p:cond delay="0"/>
                                          </p:stCondLst>
                                        </p:cTn>
                                        <p:tgtEl>
                                          <p:spTgt spid="182"/>
                                        </p:tgtEl>
                                        <p:attrNameLst>
                                          <p:attrName>style.visibility</p:attrName>
                                        </p:attrNameLst>
                                      </p:cBhvr>
                                      <p:to>
                                        <p:strVal val="visible"/>
                                      </p:to>
                                    </p:set>
                                    <p:animEffect transition="in" filter="blinds(horizontal)">
                                      <p:cBhvr>
                                        <p:cTn id="24" dur="500"/>
                                        <p:tgtEl>
                                          <p:spTgt spid="182"/>
                                        </p:tgtEl>
                                      </p:cBhvr>
                                    </p:animEffect>
                                  </p:childTnLst>
                                </p:cTn>
                              </p:par>
                            </p:childTnLst>
                          </p:cTn>
                        </p:par>
                        <p:par>
                          <p:cTn id="25" fill="hold">
                            <p:stCondLst>
                              <p:cond delay="2000"/>
                            </p:stCondLst>
                            <p:childTnLst>
                              <p:par>
                                <p:cTn id="26" presetID="9" presetClass="exit" presetSubtype="0" fill="hold" grpId="0" nodeType="afterEffect">
                                  <p:stCondLst>
                                    <p:cond delay="0"/>
                                  </p:stCondLst>
                                  <p:childTnLst>
                                    <p:animEffect transition="out" filter="dissolve">
                                      <p:cBhvr>
                                        <p:cTn id="27" dur="500"/>
                                        <p:tgtEl>
                                          <p:spTgt spid="61"/>
                                        </p:tgtEl>
                                      </p:cBhvr>
                                    </p:animEffect>
                                    <p:set>
                                      <p:cBhvr>
                                        <p:cTn id="28" dur="1" fill="hold">
                                          <p:stCondLst>
                                            <p:cond delay="499"/>
                                          </p:stCondLst>
                                        </p:cTn>
                                        <p:tgtEl>
                                          <p:spTgt spid="61"/>
                                        </p:tgtEl>
                                        <p:attrNameLst>
                                          <p:attrName>style.visibility</p:attrName>
                                        </p:attrNameLst>
                                      </p:cBhvr>
                                      <p:to>
                                        <p:strVal val="hidden"/>
                                      </p:to>
                                    </p:set>
                                  </p:childTnLst>
                                </p:cTn>
                              </p:par>
                              <p:par>
                                <p:cTn id="29" presetID="9" presetClass="entr" presetSubtype="0" fill="hold" grpId="0" nodeType="withEffect">
                                  <p:stCondLst>
                                    <p:cond delay="0"/>
                                  </p:stCondLst>
                                  <p:childTnLst>
                                    <p:set>
                                      <p:cBhvr>
                                        <p:cTn id="30" dur="1" fill="hold">
                                          <p:stCondLst>
                                            <p:cond delay="0"/>
                                          </p:stCondLst>
                                        </p:cTn>
                                        <p:tgtEl>
                                          <p:spTgt spid="62"/>
                                        </p:tgtEl>
                                        <p:attrNameLst>
                                          <p:attrName>style.visibility</p:attrName>
                                        </p:attrNameLst>
                                      </p:cBhvr>
                                      <p:to>
                                        <p:strVal val="visible"/>
                                      </p:to>
                                    </p:set>
                                    <p:animEffect transition="in" filter="dissolve">
                                      <p:cBhvr>
                                        <p:cTn id="31" dur="500"/>
                                        <p:tgtEl>
                                          <p:spTgt spid="62"/>
                                        </p:tgtEl>
                                      </p:cBhvr>
                                    </p:animEffect>
                                  </p:childTnLst>
                                </p:cTn>
                              </p:par>
                            </p:childTnLst>
                          </p:cTn>
                        </p:par>
                      </p:childTnLst>
                    </p:cTn>
                  </p:par>
                  <p:par>
                    <p:cTn id="32" fill="hold">
                      <p:stCondLst>
                        <p:cond delay="indefinite"/>
                      </p:stCondLst>
                      <p:childTnLst>
                        <p:par>
                          <p:cTn id="33" fill="hold">
                            <p:stCondLst>
                              <p:cond delay="0"/>
                            </p:stCondLst>
                            <p:childTnLst>
                              <p:par>
                                <p:cTn id="34" presetID="3" presetClass="entr" presetSubtype="10" fill="hold" nodeType="clickEffect">
                                  <p:stCondLst>
                                    <p:cond delay="0"/>
                                  </p:stCondLst>
                                  <p:childTnLst>
                                    <p:set>
                                      <p:cBhvr>
                                        <p:cTn id="35" dur="1" fill="hold">
                                          <p:stCondLst>
                                            <p:cond delay="0"/>
                                          </p:stCondLst>
                                        </p:cTn>
                                        <p:tgtEl>
                                          <p:spTgt spid="152"/>
                                        </p:tgtEl>
                                        <p:attrNameLst>
                                          <p:attrName>style.visibility</p:attrName>
                                        </p:attrNameLst>
                                      </p:cBhvr>
                                      <p:to>
                                        <p:strVal val="visible"/>
                                      </p:to>
                                    </p:set>
                                    <p:animEffect transition="in" filter="blinds(horizontal)">
                                      <p:cBhvr>
                                        <p:cTn id="36" dur="500"/>
                                        <p:tgtEl>
                                          <p:spTgt spid="152"/>
                                        </p:tgtEl>
                                      </p:cBhvr>
                                    </p:animEffect>
                                  </p:childTnLst>
                                </p:cTn>
                              </p:par>
                              <p:par>
                                <p:cTn id="37" presetID="3" presetClass="entr" presetSubtype="10" fill="hold" grpId="0" nodeType="withEffect">
                                  <p:stCondLst>
                                    <p:cond delay="0"/>
                                  </p:stCondLst>
                                  <p:childTnLst>
                                    <p:set>
                                      <p:cBhvr>
                                        <p:cTn id="38" dur="1" fill="hold">
                                          <p:stCondLst>
                                            <p:cond delay="0"/>
                                          </p:stCondLst>
                                        </p:cTn>
                                        <p:tgtEl>
                                          <p:spTgt spid="126"/>
                                        </p:tgtEl>
                                        <p:attrNameLst>
                                          <p:attrName>style.visibility</p:attrName>
                                        </p:attrNameLst>
                                      </p:cBhvr>
                                      <p:to>
                                        <p:strVal val="visible"/>
                                      </p:to>
                                    </p:set>
                                    <p:animEffect transition="in" filter="blinds(horizontal)">
                                      <p:cBhvr>
                                        <p:cTn id="39" dur="500"/>
                                        <p:tgtEl>
                                          <p:spTgt spid="126"/>
                                        </p:tgtEl>
                                      </p:cBhvr>
                                    </p:animEffect>
                                  </p:childTnLst>
                                </p:cTn>
                              </p:par>
                            </p:childTnLst>
                          </p:cTn>
                        </p:par>
                        <p:par>
                          <p:cTn id="40" fill="hold">
                            <p:stCondLst>
                              <p:cond delay="500"/>
                            </p:stCondLst>
                            <p:childTnLst>
                              <p:par>
                                <p:cTn id="41" presetID="3" presetClass="entr" presetSubtype="10" fill="hold" grpId="0" nodeType="afterEffect">
                                  <p:stCondLst>
                                    <p:cond delay="0"/>
                                  </p:stCondLst>
                                  <p:childTnLst>
                                    <p:set>
                                      <p:cBhvr>
                                        <p:cTn id="42" dur="1" fill="hold">
                                          <p:stCondLst>
                                            <p:cond delay="0"/>
                                          </p:stCondLst>
                                        </p:cTn>
                                        <p:tgtEl>
                                          <p:spTgt spid="199"/>
                                        </p:tgtEl>
                                        <p:attrNameLst>
                                          <p:attrName>style.visibility</p:attrName>
                                        </p:attrNameLst>
                                      </p:cBhvr>
                                      <p:to>
                                        <p:strVal val="visible"/>
                                      </p:to>
                                    </p:set>
                                    <p:animEffect transition="in" filter="blinds(horizontal)">
                                      <p:cBhvr>
                                        <p:cTn id="43" dur="500"/>
                                        <p:tgtEl>
                                          <p:spTgt spid="199"/>
                                        </p:tgtEl>
                                      </p:cBhvr>
                                    </p:animEffect>
                                  </p:childTnLst>
                                </p:cTn>
                              </p:par>
                            </p:childTnLst>
                          </p:cTn>
                        </p:par>
                        <p:par>
                          <p:cTn id="44" fill="hold">
                            <p:stCondLst>
                              <p:cond delay="1000"/>
                            </p:stCondLst>
                            <p:childTnLst>
                              <p:par>
                                <p:cTn id="45" presetID="22" presetClass="entr" presetSubtype="4" fill="hold" nodeType="afterEffect">
                                  <p:stCondLst>
                                    <p:cond delay="0"/>
                                  </p:stCondLst>
                                  <p:childTnLst>
                                    <p:set>
                                      <p:cBhvr>
                                        <p:cTn id="46" dur="1" fill="hold">
                                          <p:stCondLst>
                                            <p:cond delay="0"/>
                                          </p:stCondLst>
                                        </p:cTn>
                                        <p:tgtEl>
                                          <p:spTgt spid="201"/>
                                        </p:tgtEl>
                                        <p:attrNameLst>
                                          <p:attrName>style.visibility</p:attrName>
                                        </p:attrNameLst>
                                      </p:cBhvr>
                                      <p:to>
                                        <p:strVal val="visible"/>
                                      </p:to>
                                    </p:set>
                                    <p:animEffect transition="in" filter="wipe(down)">
                                      <p:cBhvr>
                                        <p:cTn id="47" dur="500"/>
                                        <p:tgtEl>
                                          <p:spTgt spid="201"/>
                                        </p:tgtEl>
                                      </p:cBhvr>
                                    </p:animEffect>
                                  </p:childTnLst>
                                </p:cTn>
                              </p:par>
                            </p:childTnLst>
                          </p:cTn>
                        </p:par>
                        <p:par>
                          <p:cTn id="48" fill="hold">
                            <p:stCondLst>
                              <p:cond delay="1500"/>
                            </p:stCondLst>
                            <p:childTnLst>
                              <p:par>
                                <p:cTn id="49" presetID="3" presetClass="entr" presetSubtype="10" fill="hold" grpId="0" nodeType="afterEffect">
                                  <p:stCondLst>
                                    <p:cond delay="0"/>
                                  </p:stCondLst>
                                  <p:childTnLst>
                                    <p:set>
                                      <p:cBhvr>
                                        <p:cTn id="50" dur="1" fill="hold">
                                          <p:stCondLst>
                                            <p:cond delay="0"/>
                                          </p:stCondLst>
                                        </p:cTn>
                                        <p:tgtEl>
                                          <p:spTgt spid="202"/>
                                        </p:tgtEl>
                                        <p:attrNameLst>
                                          <p:attrName>style.visibility</p:attrName>
                                        </p:attrNameLst>
                                      </p:cBhvr>
                                      <p:to>
                                        <p:strVal val="visible"/>
                                      </p:to>
                                    </p:set>
                                    <p:animEffect transition="in" filter="blinds(horizontal)">
                                      <p:cBhvr>
                                        <p:cTn id="51" dur="500"/>
                                        <p:tgtEl>
                                          <p:spTgt spid="202"/>
                                        </p:tgtEl>
                                      </p:cBhvr>
                                    </p:animEffect>
                                  </p:childTnLst>
                                </p:cTn>
                              </p:par>
                            </p:childTnLst>
                          </p:cTn>
                        </p:par>
                        <p:par>
                          <p:cTn id="52" fill="hold">
                            <p:stCondLst>
                              <p:cond delay="2000"/>
                            </p:stCondLst>
                            <p:childTnLst>
                              <p:par>
                                <p:cTn id="53" presetID="22" presetClass="entr" presetSubtype="4" fill="hold" nodeType="afterEffect">
                                  <p:stCondLst>
                                    <p:cond delay="0"/>
                                  </p:stCondLst>
                                  <p:childTnLst>
                                    <p:set>
                                      <p:cBhvr>
                                        <p:cTn id="54" dur="1" fill="hold">
                                          <p:stCondLst>
                                            <p:cond delay="0"/>
                                          </p:stCondLst>
                                        </p:cTn>
                                        <p:tgtEl>
                                          <p:spTgt spid="204"/>
                                        </p:tgtEl>
                                        <p:attrNameLst>
                                          <p:attrName>style.visibility</p:attrName>
                                        </p:attrNameLst>
                                      </p:cBhvr>
                                      <p:to>
                                        <p:strVal val="visible"/>
                                      </p:to>
                                    </p:set>
                                    <p:animEffect transition="in" filter="wipe(down)">
                                      <p:cBhvr>
                                        <p:cTn id="55" dur="500"/>
                                        <p:tgtEl>
                                          <p:spTgt spid="204"/>
                                        </p:tgtEl>
                                      </p:cBhvr>
                                    </p:animEffect>
                                  </p:childTnLst>
                                </p:cTn>
                              </p:par>
                            </p:childTnLst>
                          </p:cTn>
                        </p:par>
                        <p:par>
                          <p:cTn id="56" fill="hold">
                            <p:stCondLst>
                              <p:cond delay="2500"/>
                            </p:stCondLst>
                            <p:childTnLst>
                              <p:par>
                                <p:cTn id="57" presetID="3" presetClass="entr" presetSubtype="10" fill="hold" grpId="0" nodeType="afterEffect">
                                  <p:stCondLst>
                                    <p:cond delay="0"/>
                                  </p:stCondLst>
                                  <p:childTnLst>
                                    <p:set>
                                      <p:cBhvr>
                                        <p:cTn id="58" dur="1" fill="hold">
                                          <p:stCondLst>
                                            <p:cond delay="0"/>
                                          </p:stCondLst>
                                        </p:cTn>
                                        <p:tgtEl>
                                          <p:spTgt spid="205"/>
                                        </p:tgtEl>
                                        <p:attrNameLst>
                                          <p:attrName>style.visibility</p:attrName>
                                        </p:attrNameLst>
                                      </p:cBhvr>
                                      <p:to>
                                        <p:strVal val="visible"/>
                                      </p:to>
                                    </p:set>
                                    <p:animEffect transition="in" filter="blinds(horizontal)">
                                      <p:cBhvr>
                                        <p:cTn id="59" dur="500"/>
                                        <p:tgtEl>
                                          <p:spTgt spid="205"/>
                                        </p:tgtEl>
                                      </p:cBhvr>
                                    </p:animEffect>
                                  </p:childTnLst>
                                </p:cTn>
                              </p:par>
                            </p:childTnLst>
                          </p:cTn>
                        </p:par>
                        <p:par>
                          <p:cTn id="60" fill="hold">
                            <p:stCondLst>
                              <p:cond delay="3000"/>
                            </p:stCondLst>
                            <p:childTnLst>
                              <p:par>
                                <p:cTn id="61" presetID="9" presetClass="exit" presetSubtype="0" fill="hold" grpId="1" nodeType="afterEffect">
                                  <p:stCondLst>
                                    <p:cond delay="0"/>
                                  </p:stCondLst>
                                  <p:childTnLst>
                                    <p:animEffect transition="out" filter="dissolve">
                                      <p:cBhvr>
                                        <p:cTn id="62" dur="500"/>
                                        <p:tgtEl>
                                          <p:spTgt spid="62"/>
                                        </p:tgtEl>
                                      </p:cBhvr>
                                    </p:animEffect>
                                    <p:set>
                                      <p:cBhvr>
                                        <p:cTn id="63" dur="1" fill="hold">
                                          <p:stCondLst>
                                            <p:cond delay="499"/>
                                          </p:stCondLst>
                                        </p:cTn>
                                        <p:tgtEl>
                                          <p:spTgt spid="62"/>
                                        </p:tgtEl>
                                        <p:attrNameLst>
                                          <p:attrName>style.visibility</p:attrName>
                                        </p:attrNameLst>
                                      </p:cBhvr>
                                      <p:to>
                                        <p:strVal val="hidden"/>
                                      </p:to>
                                    </p:set>
                                  </p:childTnLst>
                                </p:cTn>
                              </p:par>
                              <p:par>
                                <p:cTn id="64" presetID="9" presetClass="entr" presetSubtype="0" fill="hold" grpId="0" nodeType="withEffect">
                                  <p:stCondLst>
                                    <p:cond delay="0"/>
                                  </p:stCondLst>
                                  <p:childTnLst>
                                    <p:set>
                                      <p:cBhvr>
                                        <p:cTn id="65" dur="1" fill="hold">
                                          <p:stCondLst>
                                            <p:cond delay="0"/>
                                          </p:stCondLst>
                                        </p:cTn>
                                        <p:tgtEl>
                                          <p:spTgt spid="63"/>
                                        </p:tgtEl>
                                        <p:attrNameLst>
                                          <p:attrName>style.visibility</p:attrName>
                                        </p:attrNameLst>
                                      </p:cBhvr>
                                      <p:to>
                                        <p:strVal val="visible"/>
                                      </p:to>
                                    </p:set>
                                    <p:animEffect transition="in" filter="dissolve">
                                      <p:cBhvr>
                                        <p:cTn id="66" dur="500"/>
                                        <p:tgtEl>
                                          <p:spTgt spid="63"/>
                                        </p:tgtEl>
                                      </p:cBhvr>
                                    </p:animEffect>
                                  </p:childTnLst>
                                </p:cTn>
                              </p:par>
                            </p:childTnLst>
                          </p:cTn>
                        </p:par>
                      </p:childTnLst>
                    </p:cTn>
                  </p:par>
                  <p:par>
                    <p:cTn id="67" fill="hold">
                      <p:stCondLst>
                        <p:cond delay="indefinite"/>
                      </p:stCondLst>
                      <p:childTnLst>
                        <p:par>
                          <p:cTn id="68" fill="hold">
                            <p:stCondLst>
                              <p:cond delay="0"/>
                            </p:stCondLst>
                            <p:childTnLst>
                              <p:par>
                                <p:cTn id="69" presetID="3" presetClass="entr" presetSubtype="10" fill="hold" grpId="0" nodeType="clickEffect">
                                  <p:stCondLst>
                                    <p:cond delay="0"/>
                                  </p:stCondLst>
                                  <p:childTnLst>
                                    <p:set>
                                      <p:cBhvr>
                                        <p:cTn id="70" dur="1" fill="hold">
                                          <p:stCondLst>
                                            <p:cond delay="0"/>
                                          </p:stCondLst>
                                        </p:cTn>
                                        <p:tgtEl>
                                          <p:spTgt spid="206"/>
                                        </p:tgtEl>
                                        <p:attrNameLst>
                                          <p:attrName>style.visibility</p:attrName>
                                        </p:attrNameLst>
                                      </p:cBhvr>
                                      <p:to>
                                        <p:strVal val="visible"/>
                                      </p:to>
                                    </p:set>
                                    <p:animEffect transition="in" filter="blinds(horizontal)">
                                      <p:cBhvr>
                                        <p:cTn id="71" dur="500"/>
                                        <p:tgtEl>
                                          <p:spTgt spid="206"/>
                                        </p:tgtEl>
                                      </p:cBhvr>
                                    </p:animEffect>
                                  </p:childTnLst>
                                </p:cTn>
                              </p:par>
                              <p:par>
                                <p:cTn id="72" presetID="3" presetClass="entr" presetSubtype="10" fill="hold" nodeType="withEffect">
                                  <p:stCondLst>
                                    <p:cond delay="0"/>
                                  </p:stCondLst>
                                  <p:childTnLst>
                                    <p:set>
                                      <p:cBhvr>
                                        <p:cTn id="73" dur="1" fill="hold">
                                          <p:stCondLst>
                                            <p:cond delay="0"/>
                                          </p:stCondLst>
                                        </p:cTn>
                                        <p:tgtEl>
                                          <p:spTgt spid="7"/>
                                        </p:tgtEl>
                                        <p:attrNameLst>
                                          <p:attrName>style.visibility</p:attrName>
                                        </p:attrNameLst>
                                      </p:cBhvr>
                                      <p:to>
                                        <p:strVal val="visible"/>
                                      </p:to>
                                    </p:set>
                                    <p:animEffect transition="in" filter="blinds(horizontal)">
                                      <p:cBhvr>
                                        <p:cTn id="74" dur="500"/>
                                        <p:tgtEl>
                                          <p:spTgt spid="7"/>
                                        </p:tgtEl>
                                      </p:cBhvr>
                                    </p:animEffect>
                                  </p:childTnLst>
                                </p:cTn>
                              </p:par>
                              <p:par>
                                <p:cTn id="75" presetID="1" presetClass="entr" presetSubtype="0" fill="hold" nodeType="withEffect">
                                  <p:stCondLst>
                                    <p:cond delay="0"/>
                                  </p:stCondLst>
                                  <p:childTnLst>
                                    <p:set>
                                      <p:cBhvr>
                                        <p:cTn id="76" dur="1" fill="hold">
                                          <p:stCondLst>
                                            <p:cond delay="0"/>
                                          </p:stCondLst>
                                        </p:cTn>
                                        <p:tgtEl>
                                          <p:spTgt spid="11"/>
                                        </p:tgtEl>
                                        <p:attrNameLst>
                                          <p:attrName>style.visibility</p:attrName>
                                        </p:attrNameLst>
                                      </p:cBhvr>
                                      <p:to>
                                        <p:strVal val="visible"/>
                                      </p:to>
                                    </p:set>
                                  </p:childTnLst>
                                </p:cTn>
                              </p:par>
                            </p:childTnLst>
                          </p:cTn>
                        </p:par>
                        <p:par>
                          <p:cTn id="77" fill="hold">
                            <p:stCondLst>
                              <p:cond delay="500"/>
                            </p:stCondLst>
                            <p:childTnLst>
                              <p:par>
                                <p:cTn id="78" presetID="22" presetClass="entr" presetSubtype="4" fill="hold" nodeType="afterEffect">
                                  <p:stCondLst>
                                    <p:cond delay="0"/>
                                  </p:stCondLst>
                                  <p:childTnLst>
                                    <p:set>
                                      <p:cBhvr>
                                        <p:cTn id="79" dur="1" fill="hold">
                                          <p:stCondLst>
                                            <p:cond delay="0"/>
                                          </p:stCondLst>
                                        </p:cTn>
                                        <p:tgtEl>
                                          <p:spTgt spid="208"/>
                                        </p:tgtEl>
                                        <p:attrNameLst>
                                          <p:attrName>style.visibility</p:attrName>
                                        </p:attrNameLst>
                                      </p:cBhvr>
                                      <p:to>
                                        <p:strVal val="visible"/>
                                      </p:to>
                                    </p:set>
                                    <p:animEffect transition="in" filter="wipe(down)">
                                      <p:cBhvr>
                                        <p:cTn id="80" dur="500"/>
                                        <p:tgtEl>
                                          <p:spTgt spid="208"/>
                                        </p:tgtEl>
                                      </p:cBhvr>
                                    </p:animEffect>
                                  </p:childTnLst>
                                </p:cTn>
                              </p:par>
                            </p:childTnLst>
                          </p:cTn>
                        </p:par>
                        <p:par>
                          <p:cTn id="81" fill="hold">
                            <p:stCondLst>
                              <p:cond delay="1000"/>
                            </p:stCondLst>
                            <p:childTnLst>
                              <p:par>
                                <p:cTn id="82" presetID="22" presetClass="entr" presetSubtype="4" fill="hold" nodeType="afterEffect">
                                  <p:stCondLst>
                                    <p:cond delay="0"/>
                                  </p:stCondLst>
                                  <p:childTnLst>
                                    <p:set>
                                      <p:cBhvr>
                                        <p:cTn id="83" dur="1" fill="hold">
                                          <p:stCondLst>
                                            <p:cond delay="0"/>
                                          </p:stCondLst>
                                        </p:cTn>
                                        <p:tgtEl>
                                          <p:spTgt spid="210"/>
                                        </p:tgtEl>
                                        <p:attrNameLst>
                                          <p:attrName>style.visibility</p:attrName>
                                        </p:attrNameLst>
                                      </p:cBhvr>
                                      <p:to>
                                        <p:strVal val="visible"/>
                                      </p:to>
                                    </p:set>
                                    <p:animEffect transition="in" filter="wipe(down)">
                                      <p:cBhvr>
                                        <p:cTn id="84" dur="500"/>
                                        <p:tgtEl>
                                          <p:spTgt spid="210"/>
                                        </p:tgtEl>
                                      </p:cBhvr>
                                    </p:animEffect>
                                  </p:childTnLst>
                                </p:cTn>
                              </p:par>
                            </p:childTnLst>
                          </p:cTn>
                        </p:par>
                        <p:par>
                          <p:cTn id="85" fill="hold">
                            <p:stCondLst>
                              <p:cond delay="1500"/>
                            </p:stCondLst>
                            <p:childTnLst>
                              <p:par>
                                <p:cTn id="86" presetID="9" presetClass="exit" presetSubtype="0" fill="hold" grpId="1" nodeType="afterEffect">
                                  <p:stCondLst>
                                    <p:cond delay="0"/>
                                  </p:stCondLst>
                                  <p:childTnLst>
                                    <p:animEffect transition="out" filter="dissolve">
                                      <p:cBhvr>
                                        <p:cTn id="87" dur="500"/>
                                        <p:tgtEl>
                                          <p:spTgt spid="63"/>
                                        </p:tgtEl>
                                      </p:cBhvr>
                                    </p:animEffect>
                                    <p:set>
                                      <p:cBhvr>
                                        <p:cTn id="88" dur="1" fill="hold">
                                          <p:stCondLst>
                                            <p:cond delay="499"/>
                                          </p:stCondLst>
                                        </p:cTn>
                                        <p:tgtEl>
                                          <p:spTgt spid="63"/>
                                        </p:tgtEl>
                                        <p:attrNameLst>
                                          <p:attrName>style.visibility</p:attrName>
                                        </p:attrNameLst>
                                      </p:cBhvr>
                                      <p:to>
                                        <p:strVal val="hidden"/>
                                      </p:to>
                                    </p:set>
                                  </p:childTnLst>
                                </p:cTn>
                              </p:par>
                              <p:par>
                                <p:cTn id="89" presetID="9" presetClass="entr" presetSubtype="0" fill="hold" grpId="0" nodeType="withEffect">
                                  <p:stCondLst>
                                    <p:cond delay="0"/>
                                  </p:stCondLst>
                                  <p:childTnLst>
                                    <p:set>
                                      <p:cBhvr>
                                        <p:cTn id="90" dur="1" fill="hold">
                                          <p:stCondLst>
                                            <p:cond delay="0"/>
                                          </p:stCondLst>
                                        </p:cTn>
                                        <p:tgtEl>
                                          <p:spTgt spid="64"/>
                                        </p:tgtEl>
                                        <p:attrNameLst>
                                          <p:attrName>style.visibility</p:attrName>
                                        </p:attrNameLst>
                                      </p:cBhvr>
                                      <p:to>
                                        <p:strVal val="visible"/>
                                      </p:to>
                                    </p:set>
                                    <p:animEffect transition="in" filter="dissolve">
                                      <p:cBhvr>
                                        <p:cTn id="91" dur="500"/>
                                        <p:tgtEl>
                                          <p:spTgt spid="64"/>
                                        </p:tgtEl>
                                      </p:cBhvr>
                                    </p:animEffect>
                                  </p:childTnLst>
                                </p:cTn>
                              </p:par>
                            </p:childTnLst>
                          </p:cTn>
                        </p:par>
                        <p:par>
                          <p:cTn id="92" fill="hold">
                            <p:stCondLst>
                              <p:cond delay="2000"/>
                            </p:stCondLst>
                            <p:childTnLst>
                              <p:par>
                                <p:cTn id="93" presetID="3" presetClass="entr" presetSubtype="10" fill="hold" grpId="0" nodeType="afterEffect">
                                  <p:stCondLst>
                                    <p:cond delay="0"/>
                                  </p:stCondLst>
                                  <p:childTnLst>
                                    <p:set>
                                      <p:cBhvr>
                                        <p:cTn id="94" dur="1" fill="hold">
                                          <p:stCondLst>
                                            <p:cond delay="0"/>
                                          </p:stCondLst>
                                        </p:cTn>
                                        <p:tgtEl>
                                          <p:spTgt spid="211"/>
                                        </p:tgtEl>
                                        <p:attrNameLst>
                                          <p:attrName>style.visibility</p:attrName>
                                        </p:attrNameLst>
                                      </p:cBhvr>
                                      <p:to>
                                        <p:strVal val="visible"/>
                                      </p:to>
                                    </p:set>
                                    <p:animEffect transition="in" filter="blinds(horizontal)">
                                      <p:cBhvr>
                                        <p:cTn id="95" dur="500"/>
                                        <p:tgtEl>
                                          <p:spTgt spid="211"/>
                                        </p:tgtEl>
                                      </p:cBhvr>
                                    </p:animEffect>
                                  </p:childTnLst>
                                </p:cTn>
                              </p:par>
                            </p:childTnLst>
                          </p:cTn>
                        </p:par>
                        <p:par>
                          <p:cTn id="96" fill="hold">
                            <p:stCondLst>
                              <p:cond delay="2500"/>
                            </p:stCondLst>
                            <p:childTnLst>
                              <p:par>
                                <p:cTn id="97" presetID="22" presetClass="entr" presetSubtype="4" fill="hold" nodeType="afterEffect">
                                  <p:stCondLst>
                                    <p:cond delay="0"/>
                                  </p:stCondLst>
                                  <p:childTnLst>
                                    <p:set>
                                      <p:cBhvr>
                                        <p:cTn id="98" dur="1" fill="hold">
                                          <p:stCondLst>
                                            <p:cond delay="0"/>
                                          </p:stCondLst>
                                        </p:cTn>
                                        <p:tgtEl>
                                          <p:spTgt spid="213"/>
                                        </p:tgtEl>
                                        <p:attrNameLst>
                                          <p:attrName>style.visibility</p:attrName>
                                        </p:attrNameLst>
                                      </p:cBhvr>
                                      <p:to>
                                        <p:strVal val="visible"/>
                                      </p:to>
                                    </p:set>
                                    <p:animEffect transition="in" filter="wipe(down)">
                                      <p:cBhvr>
                                        <p:cTn id="99" dur="500"/>
                                        <p:tgtEl>
                                          <p:spTgt spid="213"/>
                                        </p:tgtEl>
                                      </p:cBhvr>
                                    </p:animEffect>
                                  </p:childTnLst>
                                </p:cTn>
                              </p:par>
                            </p:childTnLst>
                          </p:cTn>
                        </p:par>
                        <p:par>
                          <p:cTn id="100" fill="hold">
                            <p:stCondLst>
                              <p:cond delay="3000"/>
                            </p:stCondLst>
                            <p:childTnLst>
                              <p:par>
                                <p:cTn id="101" presetID="3" presetClass="entr" presetSubtype="10" fill="hold" grpId="0" nodeType="afterEffect">
                                  <p:stCondLst>
                                    <p:cond delay="0"/>
                                  </p:stCondLst>
                                  <p:childTnLst>
                                    <p:set>
                                      <p:cBhvr>
                                        <p:cTn id="102" dur="1" fill="hold">
                                          <p:stCondLst>
                                            <p:cond delay="0"/>
                                          </p:stCondLst>
                                        </p:cTn>
                                        <p:tgtEl>
                                          <p:spTgt spid="214"/>
                                        </p:tgtEl>
                                        <p:attrNameLst>
                                          <p:attrName>style.visibility</p:attrName>
                                        </p:attrNameLst>
                                      </p:cBhvr>
                                      <p:to>
                                        <p:strVal val="visible"/>
                                      </p:to>
                                    </p:set>
                                    <p:animEffect transition="in" filter="blinds(horizontal)">
                                      <p:cBhvr>
                                        <p:cTn id="103" dur="500"/>
                                        <p:tgtEl>
                                          <p:spTgt spid="214"/>
                                        </p:tgtEl>
                                      </p:cBhvr>
                                    </p:animEffect>
                                  </p:childTnLst>
                                </p:cTn>
                              </p:par>
                            </p:childTnLst>
                          </p:cTn>
                        </p:par>
                        <p:par>
                          <p:cTn id="104" fill="hold">
                            <p:stCondLst>
                              <p:cond delay="3500"/>
                            </p:stCondLst>
                            <p:childTnLst>
                              <p:par>
                                <p:cTn id="105" presetID="22" presetClass="entr" presetSubtype="4" fill="hold" nodeType="afterEffect">
                                  <p:stCondLst>
                                    <p:cond delay="0"/>
                                  </p:stCondLst>
                                  <p:childTnLst>
                                    <p:set>
                                      <p:cBhvr>
                                        <p:cTn id="106" dur="1" fill="hold">
                                          <p:stCondLst>
                                            <p:cond delay="0"/>
                                          </p:stCondLst>
                                        </p:cTn>
                                        <p:tgtEl>
                                          <p:spTgt spid="216"/>
                                        </p:tgtEl>
                                        <p:attrNameLst>
                                          <p:attrName>style.visibility</p:attrName>
                                        </p:attrNameLst>
                                      </p:cBhvr>
                                      <p:to>
                                        <p:strVal val="visible"/>
                                      </p:to>
                                    </p:set>
                                    <p:animEffect transition="in" filter="wipe(down)">
                                      <p:cBhvr>
                                        <p:cTn id="107" dur="500"/>
                                        <p:tgtEl>
                                          <p:spTgt spid="216"/>
                                        </p:tgtEl>
                                      </p:cBhvr>
                                    </p:animEffect>
                                  </p:childTnLst>
                                </p:cTn>
                              </p:par>
                            </p:childTnLst>
                          </p:cTn>
                        </p:par>
                        <p:par>
                          <p:cTn id="108" fill="hold">
                            <p:stCondLst>
                              <p:cond delay="4000"/>
                            </p:stCondLst>
                            <p:childTnLst>
                              <p:par>
                                <p:cTn id="109" presetID="9" presetClass="exit" presetSubtype="0" fill="hold" grpId="1" nodeType="afterEffect">
                                  <p:stCondLst>
                                    <p:cond delay="0"/>
                                  </p:stCondLst>
                                  <p:childTnLst>
                                    <p:animEffect transition="out" filter="dissolve">
                                      <p:cBhvr>
                                        <p:cTn id="110" dur="500"/>
                                        <p:tgtEl>
                                          <p:spTgt spid="64"/>
                                        </p:tgtEl>
                                      </p:cBhvr>
                                    </p:animEffect>
                                    <p:set>
                                      <p:cBhvr>
                                        <p:cTn id="111" dur="1" fill="hold">
                                          <p:stCondLst>
                                            <p:cond delay="499"/>
                                          </p:stCondLst>
                                        </p:cTn>
                                        <p:tgtEl>
                                          <p:spTgt spid="64"/>
                                        </p:tgtEl>
                                        <p:attrNameLst>
                                          <p:attrName>style.visibility</p:attrName>
                                        </p:attrNameLst>
                                      </p:cBhvr>
                                      <p:to>
                                        <p:strVal val="hidden"/>
                                      </p:to>
                                    </p:set>
                                  </p:childTnLst>
                                </p:cTn>
                              </p:par>
                              <p:par>
                                <p:cTn id="112" presetID="9" presetClass="entr" presetSubtype="0" fill="hold" grpId="0" nodeType="withEffect">
                                  <p:stCondLst>
                                    <p:cond delay="0"/>
                                  </p:stCondLst>
                                  <p:childTnLst>
                                    <p:set>
                                      <p:cBhvr>
                                        <p:cTn id="113" dur="1" fill="hold">
                                          <p:stCondLst>
                                            <p:cond delay="0"/>
                                          </p:stCondLst>
                                        </p:cTn>
                                        <p:tgtEl>
                                          <p:spTgt spid="65"/>
                                        </p:tgtEl>
                                        <p:attrNameLst>
                                          <p:attrName>style.visibility</p:attrName>
                                        </p:attrNameLst>
                                      </p:cBhvr>
                                      <p:to>
                                        <p:strVal val="visible"/>
                                      </p:to>
                                    </p:set>
                                    <p:animEffect transition="in" filter="dissolve">
                                      <p:cBhvr>
                                        <p:cTn id="114" dur="500"/>
                                        <p:tgtEl>
                                          <p:spTgt spid="65"/>
                                        </p:tgtEl>
                                      </p:cBhvr>
                                    </p:animEffect>
                                  </p:childTnLst>
                                </p:cTn>
                              </p:par>
                            </p:childTnLst>
                          </p:cTn>
                        </p:par>
                      </p:childTnLst>
                    </p:cTn>
                  </p:par>
                  <p:par>
                    <p:cTn id="115" fill="hold">
                      <p:stCondLst>
                        <p:cond delay="indefinite"/>
                      </p:stCondLst>
                      <p:childTnLst>
                        <p:par>
                          <p:cTn id="116" fill="hold">
                            <p:stCondLst>
                              <p:cond delay="0"/>
                            </p:stCondLst>
                            <p:childTnLst>
                              <p:par>
                                <p:cTn id="117" presetID="22" presetClass="entr" presetSubtype="4" fill="hold" nodeType="clickEffect">
                                  <p:stCondLst>
                                    <p:cond delay="0"/>
                                  </p:stCondLst>
                                  <p:childTnLst>
                                    <p:set>
                                      <p:cBhvr>
                                        <p:cTn id="118" dur="1" fill="hold">
                                          <p:stCondLst>
                                            <p:cond delay="0"/>
                                          </p:stCondLst>
                                        </p:cTn>
                                        <p:tgtEl>
                                          <p:spTgt spid="220"/>
                                        </p:tgtEl>
                                        <p:attrNameLst>
                                          <p:attrName>style.visibility</p:attrName>
                                        </p:attrNameLst>
                                      </p:cBhvr>
                                      <p:to>
                                        <p:strVal val="visible"/>
                                      </p:to>
                                    </p:set>
                                    <p:animEffect transition="in" filter="wipe(down)">
                                      <p:cBhvr>
                                        <p:cTn id="119" dur="1000"/>
                                        <p:tgtEl>
                                          <p:spTgt spid="220"/>
                                        </p:tgtEl>
                                      </p:cBhvr>
                                    </p:animEffect>
                                  </p:childTnLst>
                                </p:cTn>
                              </p:par>
                            </p:childTnLst>
                          </p:cTn>
                        </p:par>
                        <p:par>
                          <p:cTn id="120" fill="hold">
                            <p:stCondLst>
                              <p:cond delay="1000"/>
                            </p:stCondLst>
                            <p:childTnLst>
                              <p:par>
                                <p:cTn id="121" presetID="9" presetClass="exit" presetSubtype="0" fill="hold" grpId="1" nodeType="afterEffect">
                                  <p:stCondLst>
                                    <p:cond delay="0"/>
                                  </p:stCondLst>
                                  <p:childTnLst>
                                    <p:animEffect transition="out" filter="dissolve">
                                      <p:cBhvr>
                                        <p:cTn id="122" dur="500"/>
                                        <p:tgtEl>
                                          <p:spTgt spid="65"/>
                                        </p:tgtEl>
                                      </p:cBhvr>
                                    </p:animEffect>
                                    <p:set>
                                      <p:cBhvr>
                                        <p:cTn id="123" dur="1" fill="hold">
                                          <p:stCondLst>
                                            <p:cond delay="499"/>
                                          </p:stCondLst>
                                        </p:cTn>
                                        <p:tgtEl>
                                          <p:spTgt spid="65"/>
                                        </p:tgtEl>
                                        <p:attrNameLst>
                                          <p:attrName>style.visibility</p:attrName>
                                        </p:attrNameLst>
                                      </p:cBhvr>
                                      <p:to>
                                        <p:strVal val="hidden"/>
                                      </p:to>
                                    </p:set>
                                  </p:childTnLst>
                                </p:cTn>
                              </p:par>
                              <p:par>
                                <p:cTn id="124" presetID="9" presetClass="entr" presetSubtype="0" fill="hold" grpId="0" nodeType="withEffect">
                                  <p:stCondLst>
                                    <p:cond delay="0"/>
                                  </p:stCondLst>
                                  <p:childTnLst>
                                    <p:set>
                                      <p:cBhvr>
                                        <p:cTn id="125" dur="1" fill="hold">
                                          <p:stCondLst>
                                            <p:cond delay="0"/>
                                          </p:stCondLst>
                                        </p:cTn>
                                        <p:tgtEl>
                                          <p:spTgt spid="66"/>
                                        </p:tgtEl>
                                        <p:attrNameLst>
                                          <p:attrName>style.visibility</p:attrName>
                                        </p:attrNameLst>
                                      </p:cBhvr>
                                      <p:to>
                                        <p:strVal val="visible"/>
                                      </p:to>
                                    </p:set>
                                    <p:animEffect transition="in" filter="dissolve">
                                      <p:cBhvr>
                                        <p:cTn id="126" dur="500"/>
                                        <p:tgtEl>
                                          <p:spTgt spid="66"/>
                                        </p:tgtEl>
                                      </p:cBhvr>
                                    </p:animEffect>
                                  </p:childTnLst>
                                </p:cTn>
                              </p:par>
                            </p:childTnLst>
                          </p:cTn>
                        </p:par>
                        <p:par>
                          <p:cTn id="127" fill="hold">
                            <p:stCondLst>
                              <p:cond delay="1500"/>
                            </p:stCondLst>
                            <p:childTnLst>
                              <p:par>
                                <p:cTn id="128" presetID="22" presetClass="entr" presetSubtype="4" fill="hold" nodeType="afterEffect">
                                  <p:stCondLst>
                                    <p:cond delay="0"/>
                                  </p:stCondLst>
                                  <p:childTnLst>
                                    <p:set>
                                      <p:cBhvr>
                                        <p:cTn id="129" dur="1" fill="hold">
                                          <p:stCondLst>
                                            <p:cond delay="0"/>
                                          </p:stCondLst>
                                        </p:cTn>
                                        <p:tgtEl>
                                          <p:spTgt spid="222"/>
                                        </p:tgtEl>
                                        <p:attrNameLst>
                                          <p:attrName>style.visibility</p:attrName>
                                        </p:attrNameLst>
                                      </p:cBhvr>
                                      <p:to>
                                        <p:strVal val="visible"/>
                                      </p:to>
                                    </p:set>
                                    <p:animEffect transition="in" filter="wipe(down)">
                                      <p:cBhvr>
                                        <p:cTn id="130" dur="1000"/>
                                        <p:tgtEl>
                                          <p:spTgt spid="222"/>
                                        </p:tgtEl>
                                      </p:cBhvr>
                                    </p:animEffect>
                                  </p:childTnLst>
                                </p:cTn>
                              </p:par>
                            </p:childTnLst>
                          </p:cTn>
                        </p:par>
                        <p:par>
                          <p:cTn id="131" fill="hold">
                            <p:stCondLst>
                              <p:cond delay="2500"/>
                            </p:stCondLst>
                            <p:childTnLst>
                              <p:par>
                                <p:cTn id="132" presetID="9" presetClass="exit" presetSubtype="0" fill="hold" grpId="1" nodeType="afterEffect">
                                  <p:stCondLst>
                                    <p:cond delay="0"/>
                                  </p:stCondLst>
                                  <p:childTnLst>
                                    <p:animEffect transition="out" filter="dissolve">
                                      <p:cBhvr>
                                        <p:cTn id="133" dur="500"/>
                                        <p:tgtEl>
                                          <p:spTgt spid="66"/>
                                        </p:tgtEl>
                                      </p:cBhvr>
                                    </p:animEffect>
                                    <p:set>
                                      <p:cBhvr>
                                        <p:cTn id="134" dur="1" fill="hold">
                                          <p:stCondLst>
                                            <p:cond delay="499"/>
                                          </p:stCondLst>
                                        </p:cTn>
                                        <p:tgtEl>
                                          <p:spTgt spid="66"/>
                                        </p:tgtEl>
                                        <p:attrNameLst>
                                          <p:attrName>style.visibility</p:attrName>
                                        </p:attrNameLst>
                                      </p:cBhvr>
                                      <p:to>
                                        <p:strVal val="hidden"/>
                                      </p:to>
                                    </p:set>
                                  </p:childTnLst>
                                </p:cTn>
                              </p:par>
                              <p:par>
                                <p:cTn id="135" presetID="9" presetClass="entr" presetSubtype="0" fill="hold" grpId="0" nodeType="withEffect">
                                  <p:stCondLst>
                                    <p:cond delay="0"/>
                                  </p:stCondLst>
                                  <p:childTnLst>
                                    <p:set>
                                      <p:cBhvr>
                                        <p:cTn id="136" dur="1" fill="hold">
                                          <p:stCondLst>
                                            <p:cond delay="0"/>
                                          </p:stCondLst>
                                        </p:cTn>
                                        <p:tgtEl>
                                          <p:spTgt spid="67"/>
                                        </p:tgtEl>
                                        <p:attrNameLst>
                                          <p:attrName>style.visibility</p:attrName>
                                        </p:attrNameLst>
                                      </p:cBhvr>
                                      <p:to>
                                        <p:strVal val="visible"/>
                                      </p:to>
                                    </p:set>
                                    <p:animEffect transition="in" filter="dissolve">
                                      <p:cBhvr>
                                        <p:cTn id="137" dur="500"/>
                                        <p:tgtEl>
                                          <p:spTgt spid="67"/>
                                        </p:tgtEl>
                                      </p:cBhvr>
                                    </p:animEffect>
                                  </p:childTnLst>
                                </p:cTn>
                              </p:par>
                            </p:childTnLst>
                          </p:cTn>
                        </p:par>
                        <p:par>
                          <p:cTn id="138" fill="hold">
                            <p:stCondLst>
                              <p:cond delay="3000"/>
                            </p:stCondLst>
                            <p:childTnLst>
                              <p:par>
                                <p:cTn id="139" presetID="22" presetClass="entr" presetSubtype="4" fill="hold" nodeType="afterEffect">
                                  <p:stCondLst>
                                    <p:cond delay="0"/>
                                  </p:stCondLst>
                                  <p:childTnLst>
                                    <p:set>
                                      <p:cBhvr>
                                        <p:cTn id="140" dur="1" fill="hold">
                                          <p:stCondLst>
                                            <p:cond delay="0"/>
                                          </p:stCondLst>
                                        </p:cTn>
                                        <p:tgtEl>
                                          <p:spTgt spid="225"/>
                                        </p:tgtEl>
                                        <p:attrNameLst>
                                          <p:attrName>style.visibility</p:attrName>
                                        </p:attrNameLst>
                                      </p:cBhvr>
                                      <p:to>
                                        <p:strVal val="visible"/>
                                      </p:to>
                                    </p:set>
                                    <p:animEffect transition="in" filter="wipe(down)">
                                      <p:cBhvr>
                                        <p:cTn id="141" dur="1000"/>
                                        <p:tgtEl>
                                          <p:spTgt spid="225"/>
                                        </p:tgtEl>
                                      </p:cBhvr>
                                    </p:animEffect>
                                  </p:childTnLst>
                                </p:cTn>
                              </p:par>
                            </p:childTnLst>
                          </p:cTn>
                        </p:par>
                        <p:par>
                          <p:cTn id="142" fill="hold">
                            <p:stCondLst>
                              <p:cond delay="4000"/>
                            </p:stCondLst>
                            <p:childTnLst>
                              <p:par>
                                <p:cTn id="143" presetID="9" presetClass="exit" presetSubtype="0" fill="hold" grpId="1" nodeType="afterEffect">
                                  <p:stCondLst>
                                    <p:cond delay="0"/>
                                  </p:stCondLst>
                                  <p:childTnLst>
                                    <p:animEffect transition="out" filter="dissolve">
                                      <p:cBhvr>
                                        <p:cTn id="144" dur="500"/>
                                        <p:tgtEl>
                                          <p:spTgt spid="67"/>
                                        </p:tgtEl>
                                      </p:cBhvr>
                                    </p:animEffect>
                                    <p:set>
                                      <p:cBhvr>
                                        <p:cTn id="145" dur="1" fill="hold">
                                          <p:stCondLst>
                                            <p:cond delay="499"/>
                                          </p:stCondLst>
                                        </p:cTn>
                                        <p:tgtEl>
                                          <p:spTgt spid="67"/>
                                        </p:tgtEl>
                                        <p:attrNameLst>
                                          <p:attrName>style.visibility</p:attrName>
                                        </p:attrNameLst>
                                      </p:cBhvr>
                                      <p:to>
                                        <p:strVal val="hidden"/>
                                      </p:to>
                                    </p:set>
                                  </p:childTnLst>
                                </p:cTn>
                              </p:par>
                              <p:par>
                                <p:cTn id="146" presetID="9" presetClass="entr" presetSubtype="0" fill="hold" grpId="0" nodeType="withEffect">
                                  <p:stCondLst>
                                    <p:cond delay="0"/>
                                  </p:stCondLst>
                                  <p:childTnLst>
                                    <p:set>
                                      <p:cBhvr>
                                        <p:cTn id="147" dur="1" fill="hold">
                                          <p:stCondLst>
                                            <p:cond delay="0"/>
                                          </p:stCondLst>
                                        </p:cTn>
                                        <p:tgtEl>
                                          <p:spTgt spid="68"/>
                                        </p:tgtEl>
                                        <p:attrNameLst>
                                          <p:attrName>style.visibility</p:attrName>
                                        </p:attrNameLst>
                                      </p:cBhvr>
                                      <p:to>
                                        <p:strVal val="visible"/>
                                      </p:to>
                                    </p:set>
                                    <p:animEffect transition="in" filter="dissolve">
                                      <p:cBhvr>
                                        <p:cTn id="148" dur="500"/>
                                        <p:tgtEl>
                                          <p:spTgt spid="68"/>
                                        </p:tgtEl>
                                      </p:cBhvr>
                                    </p:animEffect>
                                  </p:childTnLst>
                                </p:cTn>
                              </p:par>
                            </p:childTnLst>
                          </p:cTn>
                        </p:par>
                        <p:par>
                          <p:cTn id="149" fill="hold">
                            <p:stCondLst>
                              <p:cond delay="4500"/>
                            </p:stCondLst>
                            <p:childTnLst>
                              <p:par>
                                <p:cTn id="150" presetID="22" presetClass="entr" presetSubtype="4" fill="hold" nodeType="afterEffect">
                                  <p:stCondLst>
                                    <p:cond delay="0"/>
                                  </p:stCondLst>
                                  <p:childTnLst>
                                    <p:set>
                                      <p:cBhvr>
                                        <p:cTn id="151" dur="1" fill="hold">
                                          <p:stCondLst>
                                            <p:cond delay="0"/>
                                          </p:stCondLst>
                                        </p:cTn>
                                        <p:tgtEl>
                                          <p:spTgt spid="227"/>
                                        </p:tgtEl>
                                        <p:attrNameLst>
                                          <p:attrName>style.visibility</p:attrName>
                                        </p:attrNameLst>
                                      </p:cBhvr>
                                      <p:to>
                                        <p:strVal val="visible"/>
                                      </p:to>
                                    </p:set>
                                    <p:animEffect transition="in" filter="wipe(down)">
                                      <p:cBhvr>
                                        <p:cTn id="152" dur="1000"/>
                                        <p:tgtEl>
                                          <p:spTgt spid="227"/>
                                        </p:tgtEl>
                                      </p:cBhvr>
                                    </p:animEffect>
                                  </p:childTnLst>
                                </p:cTn>
                              </p:par>
                            </p:childTnLst>
                          </p:cTn>
                        </p:par>
                        <p:par>
                          <p:cTn id="153" fill="hold">
                            <p:stCondLst>
                              <p:cond delay="5500"/>
                            </p:stCondLst>
                            <p:childTnLst>
                              <p:par>
                                <p:cTn id="154" presetID="9" presetClass="exit" presetSubtype="0" fill="hold" grpId="1" nodeType="afterEffect">
                                  <p:stCondLst>
                                    <p:cond delay="0"/>
                                  </p:stCondLst>
                                  <p:childTnLst>
                                    <p:animEffect transition="out" filter="dissolve">
                                      <p:cBhvr>
                                        <p:cTn id="155" dur="500"/>
                                        <p:tgtEl>
                                          <p:spTgt spid="68"/>
                                        </p:tgtEl>
                                      </p:cBhvr>
                                    </p:animEffect>
                                    <p:set>
                                      <p:cBhvr>
                                        <p:cTn id="156" dur="1" fill="hold">
                                          <p:stCondLst>
                                            <p:cond delay="499"/>
                                          </p:stCondLst>
                                        </p:cTn>
                                        <p:tgtEl>
                                          <p:spTgt spid="68"/>
                                        </p:tgtEl>
                                        <p:attrNameLst>
                                          <p:attrName>style.visibility</p:attrName>
                                        </p:attrNameLst>
                                      </p:cBhvr>
                                      <p:to>
                                        <p:strVal val="hidden"/>
                                      </p:to>
                                    </p:set>
                                  </p:childTnLst>
                                </p:cTn>
                              </p:par>
                              <p:par>
                                <p:cTn id="157" presetID="9" presetClass="entr" presetSubtype="0" fill="hold" grpId="0" nodeType="withEffect">
                                  <p:stCondLst>
                                    <p:cond delay="0"/>
                                  </p:stCondLst>
                                  <p:childTnLst>
                                    <p:set>
                                      <p:cBhvr>
                                        <p:cTn id="158" dur="1" fill="hold">
                                          <p:stCondLst>
                                            <p:cond delay="0"/>
                                          </p:stCondLst>
                                        </p:cTn>
                                        <p:tgtEl>
                                          <p:spTgt spid="69"/>
                                        </p:tgtEl>
                                        <p:attrNameLst>
                                          <p:attrName>style.visibility</p:attrName>
                                        </p:attrNameLst>
                                      </p:cBhvr>
                                      <p:to>
                                        <p:strVal val="visible"/>
                                      </p:to>
                                    </p:set>
                                    <p:animEffect transition="in" filter="dissolve">
                                      <p:cBhvr>
                                        <p:cTn id="159" dur="500"/>
                                        <p:tgtEl>
                                          <p:spTgt spid="69"/>
                                        </p:tgtEl>
                                      </p:cBhvr>
                                    </p:animEffect>
                                  </p:childTnLst>
                                </p:cTn>
                              </p:par>
                            </p:childTnLst>
                          </p:cTn>
                        </p:par>
                      </p:childTnLst>
                    </p:cTn>
                  </p:par>
                  <p:par>
                    <p:cTn id="160" fill="hold">
                      <p:stCondLst>
                        <p:cond delay="indefinite"/>
                      </p:stCondLst>
                      <p:childTnLst>
                        <p:par>
                          <p:cTn id="161" fill="hold">
                            <p:stCondLst>
                              <p:cond delay="0"/>
                            </p:stCondLst>
                            <p:childTnLst>
                              <p:par>
                                <p:cTn id="162" presetID="9" presetClass="exit" presetSubtype="0" fill="hold" nodeType="clickEffect">
                                  <p:stCondLst>
                                    <p:cond delay="0"/>
                                  </p:stCondLst>
                                  <p:childTnLst>
                                    <p:animEffect transition="out" filter="dissolve">
                                      <p:cBhvr>
                                        <p:cTn id="163" dur="1000"/>
                                        <p:tgtEl>
                                          <p:spTgt spid="45"/>
                                        </p:tgtEl>
                                      </p:cBhvr>
                                    </p:animEffect>
                                    <p:set>
                                      <p:cBhvr>
                                        <p:cTn id="164" dur="1" fill="hold">
                                          <p:stCondLst>
                                            <p:cond delay="999"/>
                                          </p:stCondLst>
                                        </p:cTn>
                                        <p:tgtEl>
                                          <p:spTgt spid="45"/>
                                        </p:tgtEl>
                                        <p:attrNameLst>
                                          <p:attrName>style.visibility</p:attrName>
                                        </p:attrNameLst>
                                      </p:cBhvr>
                                      <p:to>
                                        <p:strVal val="hidden"/>
                                      </p:to>
                                    </p:set>
                                  </p:childTnLst>
                                </p:cTn>
                              </p:par>
                              <p:par>
                                <p:cTn id="165" presetID="9" presetClass="exit" presetSubtype="0" fill="hold" nodeType="withEffect">
                                  <p:stCondLst>
                                    <p:cond delay="0"/>
                                  </p:stCondLst>
                                  <p:childTnLst>
                                    <p:animEffect transition="out" filter="dissolve">
                                      <p:cBhvr>
                                        <p:cTn id="166" dur="500"/>
                                        <p:tgtEl>
                                          <p:spTgt spid="39"/>
                                        </p:tgtEl>
                                      </p:cBhvr>
                                    </p:animEffect>
                                    <p:set>
                                      <p:cBhvr>
                                        <p:cTn id="167" dur="1" fill="hold">
                                          <p:stCondLst>
                                            <p:cond delay="499"/>
                                          </p:stCondLst>
                                        </p:cTn>
                                        <p:tgtEl>
                                          <p:spTgt spid="39"/>
                                        </p:tgtEl>
                                        <p:attrNameLst>
                                          <p:attrName>style.visibility</p:attrName>
                                        </p:attrNameLst>
                                      </p:cBhvr>
                                      <p:to>
                                        <p:strVal val="hidden"/>
                                      </p:to>
                                    </p:set>
                                  </p:childTnLst>
                                </p:cTn>
                              </p:par>
                              <p:par>
                                <p:cTn id="168" presetID="9" presetClass="exit" presetSubtype="0" fill="hold" nodeType="withEffect">
                                  <p:stCondLst>
                                    <p:cond delay="0"/>
                                  </p:stCondLst>
                                  <p:childTnLst>
                                    <p:animEffect transition="out" filter="dissolve">
                                      <p:cBhvr>
                                        <p:cTn id="169" dur="500"/>
                                        <p:tgtEl>
                                          <p:spTgt spid="22"/>
                                        </p:tgtEl>
                                      </p:cBhvr>
                                    </p:animEffect>
                                    <p:set>
                                      <p:cBhvr>
                                        <p:cTn id="170" dur="1" fill="hold">
                                          <p:stCondLst>
                                            <p:cond delay="499"/>
                                          </p:stCondLst>
                                        </p:cTn>
                                        <p:tgtEl>
                                          <p:spTgt spid="22"/>
                                        </p:tgtEl>
                                        <p:attrNameLst>
                                          <p:attrName>style.visibility</p:attrName>
                                        </p:attrNameLst>
                                      </p:cBhvr>
                                      <p:to>
                                        <p:strVal val="hidden"/>
                                      </p:to>
                                    </p:set>
                                  </p:childTnLst>
                                </p:cTn>
                              </p:par>
                              <p:par>
                                <p:cTn id="171" presetID="9" presetClass="exit" presetSubtype="0" fill="hold" nodeType="withEffect">
                                  <p:stCondLst>
                                    <p:cond delay="0"/>
                                  </p:stCondLst>
                                  <p:childTnLst>
                                    <p:animEffect transition="out" filter="dissolve">
                                      <p:cBhvr>
                                        <p:cTn id="172" dur="500"/>
                                        <p:tgtEl>
                                          <p:spTgt spid="27"/>
                                        </p:tgtEl>
                                      </p:cBhvr>
                                    </p:animEffect>
                                    <p:set>
                                      <p:cBhvr>
                                        <p:cTn id="173" dur="1" fill="hold">
                                          <p:stCondLst>
                                            <p:cond delay="499"/>
                                          </p:stCondLst>
                                        </p:cTn>
                                        <p:tgtEl>
                                          <p:spTgt spid="27"/>
                                        </p:tgtEl>
                                        <p:attrNameLst>
                                          <p:attrName>style.visibility</p:attrName>
                                        </p:attrNameLst>
                                      </p:cBhvr>
                                      <p:to>
                                        <p:strVal val="hidden"/>
                                      </p:to>
                                    </p:set>
                                  </p:childTnLst>
                                </p:cTn>
                              </p:par>
                              <p:par>
                                <p:cTn id="174" presetID="9" presetClass="exit" presetSubtype="0" fill="hold" nodeType="withEffect">
                                  <p:stCondLst>
                                    <p:cond delay="0"/>
                                  </p:stCondLst>
                                  <p:childTnLst>
                                    <p:animEffect transition="out" filter="dissolve">
                                      <p:cBhvr>
                                        <p:cTn id="175" dur="500"/>
                                        <p:tgtEl>
                                          <p:spTgt spid="151"/>
                                        </p:tgtEl>
                                      </p:cBhvr>
                                    </p:animEffect>
                                    <p:set>
                                      <p:cBhvr>
                                        <p:cTn id="176" dur="1" fill="hold">
                                          <p:stCondLst>
                                            <p:cond delay="499"/>
                                          </p:stCondLst>
                                        </p:cTn>
                                        <p:tgtEl>
                                          <p:spTgt spid="151"/>
                                        </p:tgtEl>
                                        <p:attrNameLst>
                                          <p:attrName>style.visibility</p:attrName>
                                        </p:attrNameLst>
                                      </p:cBhvr>
                                      <p:to>
                                        <p:strVal val="hidden"/>
                                      </p:to>
                                    </p:set>
                                  </p:childTnLst>
                                </p:cTn>
                              </p:par>
                              <p:par>
                                <p:cTn id="177" presetID="9" presetClass="exit" presetSubtype="0" fill="hold" nodeType="withEffect">
                                  <p:stCondLst>
                                    <p:cond delay="0"/>
                                  </p:stCondLst>
                                  <p:childTnLst>
                                    <p:animEffect transition="out" filter="dissolve">
                                      <p:cBhvr>
                                        <p:cTn id="178" dur="500"/>
                                        <p:tgtEl>
                                          <p:spTgt spid="156"/>
                                        </p:tgtEl>
                                      </p:cBhvr>
                                    </p:animEffect>
                                    <p:set>
                                      <p:cBhvr>
                                        <p:cTn id="179" dur="1" fill="hold">
                                          <p:stCondLst>
                                            <p:cond delay="499"/>
                                          </p:stCondLst>
                                        </p:cTn>
                                        <p:tgtEl>
                                          <p:spTgt spid="15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0"/>
      <p:bldP spid="176" grpId="0" animBg="1"/>
      <p:bldP spid="179" grpId="0" animBg="1"/>
      <p:bldP spid="182" grpId="0" animBg="1"/>
      <p:bldP spid="199" grpId="0" animBg="1"/>
      <p:bldP spid="202" grpId="0" animBg="1"/>
      <p:bldP spid="205" grpId="0" animBg="1"/>
      <p:bldP spid="206" grpId="0" animBg="1"/>
      <p:bldP spid="211" grpId="0" animBg="1"/>
      <p:bldP spid="214" grpId="0" animBg="1"/>
      <p:bldP spid="61" grpId="0"/>
      <p:bldP spid="62" grpId="0"/>
      <p:bldP spid="62" grpId="1"/>
      <p:bldP spid="63" grpId="0"/>
      <p:bldP spid="63" grpId="1"/>
      <p:bldP spid="64" grpId="0"/>
      <p:bldP spid="64" grpId="1"/>
      <p:bldP spid="65" grpId="0"/>
      <p:bldP spid="65" grpId="1"/>
      <p:bldP spid="66" grpId="0"/>
      <p:bldP spid="66" grpId="1"/>
      <p:bldP spid="67" grpId="0"/>
      <p:bldP spid="67" grpId="1"/>
      <p:bldP spid="68" grpId="0"/>
      <p:bldP spid="68" grpId="1"/>
      <p:bldP spid="6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6"/>
          <p:cNvSpPr txBox="1">
            <a:spLocks noGrp="1"/>
          </p:cNvSpPr>
          <p:nvPr>
            <p:ph type="title"/>
          </p:nvPr>
        </p:nvSpPr>
        <p:spPr>
          <a:xfrm>
            <a:off x="1" y="150600"/>
            <a:ext cx="12006167" cy="958400"/>
          </a:xfrm>
          <a:prstGeom prst="rect">
            <a:avLst/>
          </a:prstGeom>
        </p:spPr>
        <p:txBody>
          <a:bodyPr spcFirstLastPara="1" wrap="square" lIns="121900" tIns="121900" rIns="121900" bIns="121900" anchor="b" anchorCtr="0">
            <a:normAutofit/>
          </a:bodyPr>
          <a:lstStyle/>
          <a:p>
            <a:pPr algn="ctr">
              <a:buSzPts val="891"/>
            </a:pPr>
            <a:r>
              <a:rPr lang="en" sz="3467" dirty="0">
                <a:latin typeface="Comic Sans MS" panose="030F0902030302020204" pitchFamily="66" charset="0"/>
                <a:ea typeface="Lato"/>
                <a:cs typeface="Lato"/>
                <a:sym typeface="Lato"/>
              </a:rPr>
              <a:t>What we get from PHEW</a:t>
            </a:r>
            <a:endParaRPr sz="3467" dirty="0">
              <a:latin typeface="Comic Sans MS" panose="030F0902030302020204" pitchFamily="66" charset="0"/>
              <a:ea typeface="Lato"/>
              <a:cs typeface="Lato"/>
              <a:sym typeface="Lato"/>
            </a:endParaRPr>
          </a:p>
        </p:txBody>
      </p:sp>
      <p:sp>
        <p:nvSpPr>
          <p:cNvPr id="3" name="Oval 2">
            <a:extLst>
              <a:ext uri="{FF2B5EF4-FFF2-40B4-BE49-F238E27FC236}">
                <a16:creationId xmlns:a16="http://schemas.microsoft.com/office/drawing/2014/main" id="{D00E03AF-B4A0-7C41-BBC7-FEA590C5A33A}"/>
              </a:ext>
            </a:extLst>
          </p:cNvPr>
          <p:cNvSpPr/>
          <p:nvPr/>
        </p:nvSpPr>
        <p:spPr>
          <a:xfrm>
            <a:off x="3789624" y="1557785"/>
            <a:ext cx="4120344" cy="1568108"/>
          </a:xfrm>
          <a:prstGeom prst="ellipse">
            <a:avLst/>
          </a:prstGeom>
          <a:solidFill>
            <a:schemeClr val="tx2"/>
          </a:solidFill>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solidFill>
                  <a:sysClr val="windowText" lastClr="000000"/>
                </a:solidFill>
                <a:latin typeface="Comic Sans MS" panose="030F0902030302020204" pitchFamily="66" charset="0"/>
              </a:rPr>
              <a:t>Sparse initial network</a:t>
            </a:r>
          </a:p>
        </p:txBody>
      </p:sp>
      <p:sp>
        <p:nvSpPr>
          <p:cNvPr id="5" name="Bent Arrow 4">
            <a:extLst>
              <a:ext uri="{FF2B5EF4-FFF2-40B4-BE49-F238E27FC236}">
                <a16:creationId xmlns:a16="http://schemas.microsoft.com/office/drawing/2014/main" id="{A801A338-DAA0-964C-8FB0-6F48353E7E69}"/>
              </a:ext>
            </a:extLst>
          </p:cNvPr>
          <p:cNvSpPr/>
          <p:nvPr/>
        </p:nvSpPr>
        <p:spPr>
          <a:xfrm rot="16200000" flipH="1">
            <a:off x="2545276" y="2047076"/>
            <a:ext cx="1112176" cy="1376521"/>
          </a:xfrm>
          <a:prstGeom prst="bentArrow">
            <a:avLst>
              <a:gd name="adj1" fmla="val 25000"/>
              <a:gd name="adj2" fmla="val 27500"/>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solidFill>
                <a:schemeClr val="tx1"/>
              </a:solidFill>
            </a:endParaRPr>
          </a:p>
        </p:txBody>
      </p:sp>
      <p:sp>
        <p:nvSpPr>
          <p:cNvPr id="11" name="Bent Arrow 10">
            <a:extLst>
              <a:ext uri="{FF2B5EF4-FFF2-40B4-BE49-F238E27FC236}">
                <a16:creationId xmlns:a16="http://schemas.microsoft.com/office/drawing/2014/main" id="{730DF5CF-94C6-5149-A51C-483250089F62}"/>
              </a:ext>
            </a:extLst>
          </p:cNvPr>
          <p:cNvSpPr/>
          <p:nvPr/>
        </p:nvSpPr>
        <p:spPr>
          <a:xfrm rot="16200000" flipH="1" flipV="1">
            <a:off x="8051761" y="2037455"/>
            <a:ext cx="1112177" cy="1395763"/>
          </a:xfrm>
          <a:prstGeom prst="bentArrow">
            <a:avLst>
              <a:gd name="adj1" fmla="val 25000"/>
              <a:gd name="adj2" fmla="val 27500"/>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solidFill>
                <a:schemeClr val="tx1"/>
              </a:solidFill>
            </a:endParaRPr>
          </a:p>
        </p:txBody>
      </p:sp>
      <p:sp>
        <p:nvSpPr>
          <p:cNvPr id="9" name="Rounded Rectangle 8">
            <a:extLst>
              <a:ext uri="{FF2B5EF4-FFF2-40B4-BE49-F238E27FC236}">
                <a16:creationId xmlns:a16="http://schemas.microsoft.com/office/drawing/2014/main" id="{45743F5F-3B56-644F-971E-23240F0CB227}"/>
              </a:ext>
            </a:extLst>
          </p:cNvPr>
          <p:cNvSpPr/>
          <p:nvPr/>
        </p:nvSpPr>
        <p:spPr>
          <a:xfrm>
            <a:off x="690287" y="3428999"/>
            <a:ext cx="3940211" cy="233449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2667" dirty="0">
              <a:latin typeface="Comic Sans MS" panose="030F0902030302020204" pitchFamily="66" charset="0"/>
            </a:endParaRPr>
          </a:p>
          <a:p>
            <a:pPr algn="ctr"/>
            <a:r>
              <a:rPr lang="en-US" sz="2667" dirty="0">
                <a:latin typeface="Comic Sans MS" panose="030F0902030302020204" pitchFamily="66" charset="0"/>
              </a:rPr>
              <a:t>Faster convergence/</a:t>
            </a:r>
          </a:p>
          <a:p>
            <a:pPr algn="ctr"/>
            <a:r>
              <a:rPr lang="en-US" sz="2667" dirty="0">
                <a:latin typeface="Comic Sans MS" panose="030F0902030302020204" pitchFamily="66" charset="0"/>
              </a:rPr>
              <a:t>efficient pre-training compared to dense network</a:t>
            </a:r>
          </a:p>
          <a:p>
            <a:pPr algn="ctr"/>
            <a:endParaRPr lang="en-US" sz="2667" dirty="0">
              <a:latin typeface="Comic Sans MS" panose="030F0902030302020204" pitchFamily="66" charset="0"/>
            </a:endParaRPr>
          </a:p>
        </p:txBody>
      </p:sp>
      <p:sp>
        <p:nvSpPr>
          <p:cNvPr id="15" name="Rounded Rectangle 14">
            <a:extLst>
              <a:ext uri="{FF2B5EF4-FFF2-40B4-BE49-F238E27FC236}">
                <a16:creationId xmlns:a16="http://schemas.microsoft.com/office/drawing/2014/main" id="{FA5A392A-3545-1D4E-AB95-2C49FAF256F0}"/>
              </a:ext>
            </a:extLst>
          </p:cNvPr>
          <p:cNvSpPr/>
          <p:nvPr/>
        </p:nvSpPr>
        <p:spPr>
          <a:xfrm>
            <a:off x="7006694" y="3428999"/>
            <a:ext cx="3975620" cy="2334491"/>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667" dirty="0">
                <a:latin typeface="Comic Sans MS" panose="030F0902030302020204" pitchFamily="66" charset="0"/>
              </a:rPr>
              <a:t>Better generalization than other sparse networks of the same density</a:t>
            </a:r>
          </a:p>
        </p:txBody>
      </p:sp>
    </p:spTree>
    <p:extLst>
      <p:ext uri="{BB962C8B-B14F-4D97-AF65-F5344CB8AC3E}">
        <p14:creationId xmlns:p14="http://schemas.microsoft.com/office/powerpoint/2010/main" val="17231537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7514" y="26193"/>
            <a:ext cx="121920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Some LLMs and their training requirements</a:t>
            </a:r>
            <a:endParaRPr sz="3467" dirty="0">
              <a:latin typeface="Comic Sans MS" panose="030F0902030302020204" pitchFamily="66" charset="0"/>
              <a:ea typeface="Lora"/>
              <a:cs typeface="Lora"/>
              <a:sym typeface="Lora"/>
            </a:endParaRPr>
          </a:p>
        </p:txBody>
      </p:sp>
      <p:pic>
        <p:nvPicPr>
          <p:cNvPr id="6" name="Picture 5">
            <a:extLst>
              <a:ext uri="{FF2B5EF4-FFF2-40B4-BE49-F238E27FC236}">
                <a16:creationId xmlns:a16="http://schemas.microsoft.com/office/drawing/2014/main" id="{79735B9E-01F8-F8F1-635E-92AB3BBB6895}"/>
              </a:ext>
            </a:extLst>
          </p:cNvPr>
          <p:cNvPicPr>
            <a:picLocks noChangeAspect="1"/>
          </p:cNvPicPr>
          <p:nvPr/>
        </p:nvPicPr>
        <p:blipFill>
          <a:blip r:embed="rId3"/>
          <a:stretch>
            <a:fillRect/>
          </a:stretch>
        </p:blipFill>
        <p:spPr>
          <a:xfrm>
            <a:off x="2209800" y="1245095"/>
            <a:ext cx="7772400" cy="4936524"/>
          </a:xfrm>
          <a:prstGeom prst="rect">
            <a:avLst/>
          </a:prstGeom>
        </p:spPr>
      </p:pic>
      <p:sp>
        <p:nvSpPr>
          <p:cNvPr id="13" name="Google Shape;69;p14">
            <a:extLst>
              <a:ext uri="{FF2B5EF4-FFF2-40B4-BE49-F238E27FC236}">
                <a16:creationId xmlns:a16="http://schemas.microsoft.com/office/drawing/2014/main" id="{593C595C-1AC8-13A0-E4F5-BA05F09F966E}"/>
              </a:ext>
            </a:extLst>
          </p:cNvPr>
          <p:cNvSpPr txBox="1">
            <a:spLocks/>
          </p:cNvSpPr>
          <p:nvPr/>
        </p:nvSpPr>
        <p:spPr>
          <a:xfrm>
            <a:off x="0" y="6411321"/>
            <a:ext cx="10752357" cy="52753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pPr marL="162556">
              <a:buSzPts val="1680"/>
            </a:pPr>
            <a:r>
              <a:rPr lang="en-US" sz="1467" dirty="0"/>
              <a:t>Source: “Efficient Large Language Models: A Survey” by Wan et al. 2024</a:t>
            </a:r>
            <a:endParaRPr lang="en-US" sz="133" dirty="0">
              <a:latin typeface="Comic Sans MS" panose="030F0902030302020204" pitchFamily="66" charset="0"/>
            </a:endParaRPr>
          </a:p>
        </p:txBody>
      </p:sp>
    </p:spTree>
    <p:extLst>
      <p:ext uri="{BB962C8B-B14F-4D97-AF65-F5344CB8AC3E}">
        <p14:creationId xmlns:p14="http://schemas.microsoft.com/office/powerpoint/2010/main" val="15545879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7514" y="26193"/>
            <a:ext cx="121920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Methods for efficient fine-tuning</a:t>
            </a:r>
            <a:endParaRPr sz="3467" dirty="0">
              <a:latin typeface="Comic Sans MS" panose="030F0902030302020204" pitchFamily="66" charset="0"/>
              <a:ea typeface="Lora"/>
              <a:cs typeface="Lora"/>
              <a:sym typeface="Lora"/>
            </a:endParaRPr>
          </a:p>
        </p:txBody>
      </p:sp>
      <p:sp>
        <p:nvSpPr>
          <p:cNvPr id="3" name="Text Placeholder 2">
            <a:extLst>
              <a:ext uri="{FF2B5EF4-FFF2-40B4-BE49-F238E27FC236}">
                <a16:creationId xmlns:a16="http://schemas.microsoft.com/office/drawing/2014/main" id="{2DC9067E-964F-784D-8F54-131F2388D040}"/>
              </a:ext>
            </a:extLst>
          </p:cNvPr>
          <p:cNvSpPr>
            <a:spLocks noGrp="1"/>
          </p:cNvSpPr>
          <p:nvPr>
            <p:ph type="body" idx="1"/>
          </p:nvPr>
        </p:nvSpPr>
        <p:spPr>
          <a:xfrm>
            <a:off x="237992" y="1337959"/>
            <a:ext cx="11671089" cy="5053604"/>
          </a:xfrm>
        </p:spPr>
        <p:txBody>
          <a:bodyPr>
            <a:normAutofit/>
          </a:bodyPr>
          <a:lstStyle/>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None/>
            </a:pPr>
            <a:endParaRPr lang="en-US" sz="2133" dirty="0">
              <a:latin typeface="Comic Sans MS" panose="030F0902030302020204" pitchFamily="66" charset="0"/>
            </a:endParaRPr>
          </a:p>
        </p:txBody>
      </p:sp>
      <p:sp>
        <p:nvSpPr>
          <p:cNvPr id="5" name="Rectangle 4">
            <a:extLst>
              <a:ext uri="{FF2B5EF4-FFF2-40B4-BE49-F238E27FC236}">
                <a16:creationId xmlns:a16="http://schemas.microsoft.com/office/drawing/2014/main" id="{A3471FAE-79C2-0743-B0A3-31C4796034C3}"/>
              </a:ext>
            </a:extLst>
          </p:cNvPr>
          <p:cNvSpPr/>
          <p:nvPr/>
        </p:nvSpPr>
        <p:spPr>
          <a:xfrm>
            <a:off x="6231117" y="1753318"/>
            <a:ext cx="300111" cy="26259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9" name="Rectangle 8">
            <a:extLst>
              <a:ext uri="{FF2B5EF4-FFF2-40B4-BE49-F238E27FC236}">
                <a16:creationId xmlns:a16="http://schemas.microsoft.com/office/drawing/2014/main" id="{99EF2813-2FC4-9745-A391-1CFC6D6043B3}"/>
              </a:ext>
            </a:extLst>
          </p:cNvPr>
          <p:cNvSpPr/>
          <p:nvPr/>
        </p:nvSpPr>
        <p:spPr>
          <a:xfrm>
            <a:off x="11312166" y="1627919"/>
            <a:ext cx="490807" cy="3845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0" name="Rectangle 9">
            <a:extLst>
              <a:ext uri="{FF2B5EF4-FFF2-40B4-BE49-F238E27FC236}">
                <a16:creationId xmlns:a16="http://schemas.microsoft.com/office/drawing/2014/main" id="{057C8996-BA8F-3048-9D34-F375F3F88208}"/>
              </a:ext>
            </a:extLst>
          </p:cNvPr>
          <p:cNvSpPr/>
          <p:nvPr/>
        </p:nvSpPr>
        <p:spPr>
          <a:xfrm>
            <a:off x="11663679" y="1624001"/>
            <a:ext cx="490807" cy="6849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2" name="Rectangle 11">
            <a:extLst>
              <a:ext uri="{FF2B5EF4-FFF2-40B4-BE49-F238E27FC236}">
                <a16:creationId xmlns:a16="http://schemas.microsoft.com/office/drawing/2014/main" id="{AC897ABF-3170-1947-8652-AC6724AA2DA7}"/>
              </a:ext>
            </a:extLst>
          </p:cNvPr>
          <p:cNvSpPr/>
          <p:nvPr/>
        </p:nvSpPr>
        <p:spPr>
          <a:xfrm>
            <a:off x="6087898" y="1512350"/>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4" name="Rectangle 13">
            <a:extLst>
              <a:ext uri="{FF2B5EF4-FFF2-40B4-BE49-F238E27FC236}">
                <a16:creationId xmlns:a16="http://schemas.microsoft.com/office/drawing/2014/main" id="{0A6DB6A3-88E2-F042-B515-8BF2B6779728}"/>
              </a:ext>
            </a:extLst>
          </p:cNvPr>
          <p:cNvSpPr/>
          <p:nvPr/>
        </p:nvSpPr>
        <p:spPr>
          <a:xfrm>
            <a:off x="11343605" y="1383218"/>
            <a:ext cx="810881" cy="2948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5" name="Rectangle 14">
            <a:extLst>
              <a:ext uri="{FF2B5EF4-FFF2-40B4-BE49-F238E27FC236}">
                <a16:creationId xmlns:a16="http://schemas.microsoft.com/office/drawing/2014/main" id="{D6EC3FAB-30A9-B949-9FCA-232149979F8D}"/>
              </a:ext>
            </a:extLst>
          </p:cNvPr>
          <p:cNvSpPr/>
          <p:nvPr/>
        </p:nvSpPr>
        <p:spPr>
          <a:xfrm>
            <a:off x="11652916" y="1686538"/>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6" name="Google Shape;69;p14">
            <a:extLst>
              <a:ext uri="{FF2B5EF4-FFF2-40B4-BE49-F238E27FC236}">
                <a16:creationId xmlns:a16="http://schemas.microsoft.com/office/drawing/2014/main" id="{12044715-1671-9C4C-85A8-25A2F39A8975}"/>
              </a:ext>
            </a:extLst>
          </p:cNvPr>
          <p:cNvSpPr txBox="1">
            <a:spLocks/>
          </p:cNvSpPr>
          <p:nvPr/>
        </p:nvSpPr>
        <p:spPr>
          <a:xfrm>
            <a:off x="-8103" y="6411321"/>
            <a:ext cx="10752357" cy="52753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pPr marL="162556">
              <a:buSzPts val="1680"/>
            </a:pPr>
            <a:r>
              <a:rPr lang="en-US" sz="1467" dirty="0"/>
              <a:t>Source</a:t>
            </a:r>
            <a:r>
              <a:rPr lang="en-US" sz="1467"/>
              <a:t>: “Efficient </a:t>
            </a:r>
            <a:r>
              <a:rPr lang="en-US" sz="1467" dirty="0"/>
              <a:t>Large Language Models: A Survey” by Wan et al. 2024</a:t>
            </a:r>
            <a:endParaRPr lang="en-US" sz="133" dirty="0">
              <a:latin typeface="Comic Sans MS" panose="030F0902030302020204" pitchFamily="66" charset="0"/>
            </a:endParaRPr>
          </a:p>
        </p:txBody>
      </p:sp>
      <p:pic>
        <p:nvPicPr>
          <p:cNvPr id="4" name="Picture 3">
            <a:extLst>
              <a:ext uri="{FF2B5EF4-FFF2-40B4-BE49-F238E27FC236}">
                <a16:creationId xmlns:a16="http://schemas.microsoft.com/office/drawing/2014/main" id="{10D00A41-E129-86C6-5B18-9F2FC0B92723}"/>
              </a:ext>
            </a:extLst>
          </p:cNvPr>
          <p:cNvPicPr>
            <a:picLocks noChangeAspect="1"/>
          </p:cNvPicPr>
          <p:nvPr/>
        </p:nvPicPr>
        <p:blipFill>
          <a:blip r:embed="rId3"/>
          <a:stretch>
            <a:fillRect/>
          </a:stretch>
        </p:blipFill>
        <p:spPr>
          <a:xfrm>
            <a:off x="4212844" y="1445366"/>
            <a:ext cx="3691283" cy="3967267"/>
          </a:xfrm>
          <a:prstGeom prst="rect">
            <a:avLst/>
          </a:prstGeom>
        </p:spPr>
      </p:pic>
      <p:pic>
        <p:nvPicPr>
          <p:cNvPr id="2" name="Picture 1">
            <a:extLst>
              <a:ext uri="{FF2B5EF4-FFF2-40B4-BE49-F238E27FC236}">
                <a16:creationId xmlns:a16="http://schemas.microsoft.com/office/drawing/2014/main" id="{BDA3E610-87F5-9156-60A5-95521EAF205B}"/>
              </a:ext>
            </a:extLst>
          </p:cNvPr>
          <p:cNvPicPr>
            <a:picLocks noChangeAspect="1"/>
          </p:cNvPicPr>
          <p:nvPr/>
        </p:nvPicPr>
        <p:blipFill>
          <a:blip r:embed="rId4"/>
          <a:stretch>
            <a:fillRect/>
          </a:stretch>
        </p:blipFill>
        <p:spPr>
          <a:xfrm>
            <a:off x="3340100" y="1263650"/>
            <a:ext cx="5511800" cy="4330700"/>
          </a:xfrm>
          <a:prstGeom prst="rect">
            <a:avLst/>
          </a:prstGeom>
        </p:spPr>
      </p:pic>
      <p:pic>
        <p:nvPicPr>
          <p:cNvPr id="6" name="Picture 5">
            <a:extLst>
              <a:ext uri="{FF2B5EF4-FFF2-40B4-BE49-F238E27FC236}">
                <a16:creationId xmlns:a16="http://schemas.microsoft.com/office/drawing/2014/main" id="{0FD9A79F-3872-C1D4-5241-6BAE63D6A736}"/>
              </a:ext>
            </a:extLst>
          </p:cNvPr>
          <p:cNvPicPr>
            <a:picLocks noChangeAspect="1"/>
          </p:cNvPicPr>
          <p:nvPr/>
        </p:nvPicPr>
        <p:blipFill>
          <a:blip r:embed="rId5"/>
          <a:stretch>
            <a:fillRect/>
          </a:stretch>
        </p:blipFill>
        <p:spPr>
          <a:xfrm>
            <a:off x="6652799" y="4892189"/>
            <a:ext cx="2813326" cy="1619136"/>
          </a:xfrm>
          <a:prstGeom prst="rect">
            <a:avLst/>
          </a:prstGeom>
        </p:spPr>
      </p:pic>
    </p:spTree>
    <p:extLst>
      <p:ext uri="{BB962C8B-B14F-4D97-AF65-F5344CB8AC3E}">
        <p14:creationId xmlns:p14="http://schemas.microsoft.com/office/powerpoint/2010/main" val="27164949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7514" y="26193"/>
            <a:ext cx="121920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Methods for parameter-efficient fine-tuning</a:t>
            </a:r>
            <a:endParaRPr sz="3467" dirty="0">
              <a:latin typeface="Comic Sans MS" panose="030F0902030302020204" pitchFamily="66" charset="0"/>
              <a:ea typeface="Lora"/>
              <a:cs typeface="Lora"/>
              <a:sym typeface="Lora"/>
            </a:endParaRPr>
          </a:p>
        </p:txBody>
      </p:sp>
      <p:sp>
        <p:nvSpPr>
          <p:cNvPr id="3" name="Text Placeholder 2">
            <a:extLst>
              <a:ext uri="{FF2B5EF4-FFF2-40B4-BE49-F238E27FC236}">
                <a16:creationId xmlns:a16="http://schemas.microsoft.com/office/drawing/2014/main" id="{2DC9067E-964F-784D-8F54-131F2388D040}"/>
              </a:ext>
            </a:extLst>
          </p:cNvPr>
          <p:cNvSpPr>
            <a:spLocks noGrp="1"/>
          </p:cNvSpPr>
          <p:nvPr>
            <p:ph type="body" idx="1"/>
          </p:nvPr>
        </p:nvSpPr>
        <p:spPr>
          <a:xfrm>
            <a:off x="46926" y="1624001"/>
            <a:ext cx="2998033" cy="1636034"/>
          </a:xfrm>
        </p:spPr>
        <p:txBody>
          <a:bodyPr>
            <a:normAutofit fontScale="77500" lnSpcReduction="20000"/>
          </a:bodyPr>
          <a:lstStyle/>
          <a:p>
            <a:pPr marL="152396" indent="0">
              <a:buNone/>
            </a:pPr>
            <a:r>
              <a:rPr lang="en-US" sz="2133" dirty="0">
                <a:latin typeface="Comic Sans MS" panose="030F0902030302020204" pitchFamily="66" charset="0"/>
              </a:rPr>
              <a:t>Bottleneck modules added in fixed architecture for specific tasks</a:t>
            </a:r>
          </a:p>
          <a:p>
            <a:pPr marL="152396" indent="0">
              <a:buNone/>
            </a:pPr>
            <a:endParaRPr lang="en-US" sz="2133" dirty="0">
              <a:latin typeface="Comic Sans MS" panose="030F0902030302020204" pitchFamily="66" charset="0"/>
            </a:endParaRPr>
          </a:p>
          <a:p>
            <a:pPr marL="152396" indent="0">
              <a:buNone/>
            </a:pPr>
            <a:r>
              <a:rPr lang="en-US" sz="2133" dirty="0">
                <a:latin typeface="Comic Sans MS" panose="030F0902030302020204" pitchFamily="66" charset="0"/>
              </a:rPr>
              <a:t>E.g. LLM-Adapters</a:t>
            </a:r>
          </a:p>
          <a:p>
            <a:pPr marL="152396" indent="0">
              <a:buNone/>
            </a:pPr>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None/>
            </a:pPr>
            <a:endParaRPr lang="en-US" sz="2133" dirty="0">
              <a:latin typeface="Comic Sans MS" panose="030F0902030302020204" pitchFamily="66" charset="0"/>
            </a:endParaRPr>
          </a:p>
        </p:txBody>
      </p:sp>
      <p:sp>
        <p:nvSpPr>
          <p:cNvPr id="5" name="Rectangle 4">
            <a:extLst>
              <a:ext uri="{FF2B5EF4-FFF2-40B4-BE49-F238E27FC236}">
                <a16:creationId xmlns:a16="http://schemas.microsoft.com/office/drawing/2014/main" id="{A3471FAE-79C2-0743-B0A3-31C4796034C3}"/>
              </a:ext>
            </a:extLst>
          </p:cNvPr>
          <p:cNvSpPr/>
          <p:nvPr/>
        </p:nvSpPr>
        <p:spPr>
          <a:xfrm>
            <a:off x="6231117" y="1753318"/>
            <a:ext cx="300111" cy="26259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9" name="Rectangle 8">
            <a:extLst>
              <a:ext uri="{FF2B5EF4-FFF2-40B4-BE49-F238E27FC236}">
                <a16:creationId xmlns:a16="http://schemas.microsoft.com/office/drawing/2014/main" id="{99EF2813-2FC4-9745-A391-1CFC6D6043B3}"/>
              </a:ext>
            </a:extLst>
          </p:cNvPr>
          <p:cNvSpPr/>
          <p:nvPr/>
        </p:nvSpPr>
        <p:spPr>
          <a:xfrm>
            <a:off x="11312166" y="1627919"/>
            <a:ext cx="490807" cy="3845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0" name="Rectangle 9">
            <a:extLst>
              <a:ext uri="{FF2B5EF4-FFF2-40B4-BE49-F238E27FC236}">
                <a16:creationId xmlns:a16="http://schemas.microsoft.com/office/drawing/2014/main" id="{057C8996-BA8F-3048-9D34-F375F3F88208}"/>
              </a:ext>
            </a:extLst>
          </p:cNvPr>
          <p:cNvSpPr/>
          <p:nvPr/>
        </p:nvSpPr>
        <p:spPr>
          <a:xfrm>
            <a:off x="11663679" y="1624001"/>
            <a:ext cx="490807" cy="6849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2" name="Rectangle 11">
            <a:extLst>
              <a:ext uri="{FF2B5EF4-FFF2-40B4-BE49-F238E27FC236}">
                <a16:creationId xmlns:a16="http://schemas.microsoft.com/office/drawing/2014/main" id="{AC897ABF-3170-1947-8652-AC6724AA2DA7}"/>
              </a:ext>
            </a:extLst>
          </p:cNvPr>
          <p:cNvSpPr/>
          <p:nvPr/>
        </p:nvSpPr>
        <p:spPr>
          <a:xfrm>
            <a:off x="6087898" y="1512350"/>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4" name="Rectangle 13">
            <a:extLst>
              <a:ext uri="{FF2B5EF4-FFF2-40B4-BE49-F238E27FC236}">
                <a16:creationId xmlns:a16="http://schemas.microsoft.com/office/drawing/2014/main" id="{0A6DB6A3-88E2-F042-B515-8BF2B6779728}"/>
              </a:ext>
            </a:extLst>
          </p:cNvPr>
          <p:cNvSpPr/>
          <p:nvPr/>
        </p:nvSpPr>
        <p:spPr>
          <a:xfrm>
            <a:off x="11343605" y="1383218"/>
            <a:ext cx="810881" cy="2948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5" name="Rectangle 14">
            <a:extLst>
              <a:ext uri="{FF2B5EF4-FFF2-40B4-BE49-F238E27FC236}">
                <a16:creationId xmlns:a16="http://schemas.microsoft.com/office/drawing/2014/main" id="{D6EC3FAB-30A9-B949-9FCA-232149979F8D}"/>
              </a:ext>
            </a:extLst>
          </p:cNvPr>
          <p:cNvSpPr/>
          <p:nvPr/>
        </p:nvSpPr>
        <p:spPr>
          <a:xfrm>
            <a:off x="11652916" y="1686538"/>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6" name="Google Shape;69;p14">
            <a:extLst>
              <a:ext uri="{FF2B5EF4-FFF2-40B4-BE49-F238E27FC236}">
                <a16:creationId xmlns:a16="http://schemas.microsoft.com/office/drawing/2014/main" id="{12044715-1671-9C4C-85A8-25A2F39A8975}"/>
              </a:ext>
            </a:extLst>
          </p:cNvPr>
          <p:cNvSpPr txBox="1">
            <a:spLocks/>
          </p:cNvSpPr>
          <p:nvPr/>
        </p:nvSpPr>
        <p:spPr>
          <a:xfrm>
            <a:off x="-8103" y="6411321"/>
            <a:ext cx="10752357" cy="52753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pPr marL="162556">
              <a:buSzPts val="1680"/>
            </a:pPr>
            <a:r>
              <a:rPr lang="en-US" sz="1467" dirty="0"/>
              <a:t>Source</a:t>
            </a:r>
            <a:r>
              <a:rPr lang="en-US" sz="1467"/>
              <a:t>: “Efficient </a:t>
            </a:r>
            <a:r>
              <a:rPr lang="en-US" sz="1467" dirty="0"/>
              <a:t>Large Language Models: A Survey” by Wan et al. 2024</a:t>
            </a:r>
            <a:endParaRPr lang="en-US" sz="133" dirty="0">
              <a:latin typeface="Comic Sans MS" panose="030F0902030302020204" pitchFamily="66" charset="0"/>
            </a:endParaRPr>
          </a:p>
        </p:txBody>
      </p:sp>
      <p:pic>
        <p:nvPicPr>
          <p:cNvPr id="6" name="Picture 5">
            <a:extLst>
              <a:ext uri="{FF2B5EF4-FFF2-40B4-BE49-F238E27FC236}">
                <a16:creationId xmlns:a16="http://schemas.microsoft.com/office/drawing/2014/main" id="{0FD9A79F-3872-C1D4-5241-6BAE63D6A736}"/>
              </a:ext>
            </a:extLst>
          </p:cNvPr>
          <p:cNvPicPr>
            <a:picLocks noChangeAspect="1"/>
          </p:cNvPicPr>
          <p:nvPr/>
        </p:nvPicPr>
        <p:blipFill>
          <a:blip r:embed="rId3"/>
          <a:stretch>
            <a:fillRect/>
          </a:stretch>
        </p:blipFill>
        <p:spPr>
          <a:xfrm>
            <a:off x="6652799" y="4892189"/>
            <a:ext cx="2813326" cy="1619136"/>
          </a:xfrm>
          <a:prstGeom prst="rect">
            <a:avLst/>
          </a:prstGeom>
        </p:spPr>
      </p:pic>
      <p:pic>
        <p:nvPicPr>
          <p:cNvPr id="7" name="Picture 6">
            <a:extLst>
              <a:ext uri="{FF2B5EF4-FFF2-40B4-BE49-F238E27FC236}">
                <a16:creationId xmlns:a16="http://schemas.microsoft.com/office/drawing/2014/main" id="{13AC160B-8254-D280-0F19-537DC7C17092}"/>
              </a:ext>
            </a:extLst>
          </p:cNvPr>
          <p:cNvPicPr>
            <a:picLocks noChangeAspect="1"/>
          </p:cNvPicPr>
          <p:nvPr/>
        </p:nvPicPr>
        <p:blipFill>
          <a:blip r:embed="rId4"/>
          <a:stretch>
            <a:fillRect/>
          </a:stretch>
        </p:blipFill>
        <p:spPr>
          <a:xfrm>
            <a:off x="3035546" y="1262257"/>
            <a:ext cx="5969000" cy="4902200"/>
          </a:xfrm>
          <a:prstGeom prst="rect">
            <a:avLst/>
          </a:prstGeom>
        </p:spPr>
      </p:pic>
      <p:sp>
        <p:nvSpPr>
          <p:cNvPr id="4" name="Text Placeholder 2">
            <a:extLst>
              <a:ext uri="{FF2B5EF4-FFF2-40B4-BE49-F238E27FC236}">
                <a16:creationId xmlns:a16="http://schemas.microsoft.com/office/drawing/2014/main" id="{FC77F3A0-47CD-DFB6-3B0E-10AD173F439C}"/>
              </a:ext>
            </a:extLst>
          </p:cNvPr>
          <p:cNvSpPr txBox="1">
            <a:spLocks/>
          </p:cNvSpPr>
          <p:nvPr/>
        </p:nvSpPr>
        <p:spPr>
          <a:xfrm>
            <a:off x="46926" y="3878979"/>
            <a:ext cx="2998033" cy="1491440"/>
          </a:xfrm>
          <a:prstGeom prst="rect">
            <a:avLst/>
          </a:prstGeom>
          <a:noFill/>
          <a:ln>
            <a:noFill/>
          </a:ln>
        </p:spPr>
        <p:txBody>
          <a:bodyPr spcFirstLastPara="1" wrap="square" lIns="91425" tIns="91425" rIns="91425" bIns="91425" anchor="t" anchorCtr="0">
            <a:normAutofit fontScale="70000" lnSpcReduction="20000"/>
          </a:bodyPr>
          <a:lstStyle>
            <a:defPPr marR="0" lvl="0" algn="l" rtl="0">
              <a:lnSpc>
                <a:spcPct val="100000"/>
              </a:lnSpc>
              <a:spcBef>
                <a:spcPts val="0"/>
              </a:spcBef>
              <a:spcAft>
                <a:spcPts val="0"/>
              </a:spcAft>
            </a:defPPr>
            <a:lvl1pPr marL="609585" marR="0" lvl="0" indent="-457189" algn="l" rtl="0" eaLnBrk="1" hangingPunct="1">
              <a:lnSpc>
                <a:spcPct val="115000"/>
              </a:lnSpc>
              <a:spcBef>
                <a:spcPts val="0"/>
              </a:spcBef>
              <a:spcAft>
                <a:spcPts val="0"/>
              </a:spcAft>
              <a:buClr>
                <a:schemeClr val="dk1"/>
              </a:buClr>
              <a:buSzPts val="1800"/>
              <a:buFont typeface="Open Sans"/>
              <a:buChar char="●"/>
              <a:defRPr sz="1800" b="0" i="0" u="none" strike="noStrike" cap="none">
                <a:solidFill>
                  <a:schemeClr val="dk1"/>
                </a:solidFill>
                <a:latin typeface="Open Sans"/>
                <a:ea typeface="Open Sans"/>
                <a:cs typeface="Open Sans"/>
                <a:sym typeface="Open Sans"/>
              </a:defRPr>
            </a:lvl1pPr>
            <a:lvl2pPr marL="1219170" marR="0" lvl="1"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2pPr>
            <a:lvl3pPr marL="1828754" marR="0" lvl="2"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3pPr>
            <a:lvl4pPr marL="2438339" marR="0" lvl="3"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4pPr>
            <a:lvl5pPr marL="3047924" marR="0" lvl="4"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5pPr>
            <a:lvl6pPr marL="3657509" marR="0" lvl="5"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6pPr>
            <a:lvl7pPr marL="4267093" marR="0" lvl="6"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7pPr>
            <a:lvl8pPr marL="4876678" marR="0" lvl="7"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8pPr>
            <a:lvl9pPr marL="5486263" marR="0" lvl="8"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9pPr>
          </a:lstStyle>
          <a:p>
            <a:endParaRPr lang="en-US" sz="2133" dirty="0">
              <a:latin typeface="Comic Sans MS" panose="030F0902030302020204" pitchFamily="66" charset="0"/>
            </a:endParaRPr>
          </a:p>
          <a:p>
            <a:pPr marL="152396" indent="0">
              <a:buFont typeface="Open Sans"/>
              <a:buNone/>
            </a:pPr>
            <a:r>
              <a:rPr lang="en-US" sz="2300" dirty="0">
                <a:latin typeface="Comic Sans MS" panose="030F0902030302020204" pitchFamily="66" charset="0"/>
              </a:rPr>
              <a:t>Add short trainable vectors for each task  in each layer</a:t>
            </a:r>
          </a:p>
          <a:p>
            <a:pPr marL="152396" indent="0">
              <a:buFont typeface="Open Sans"/>
              <a:buNone/>
            </a:pPr>
            <a:endParaRPr lang="en-US" sz="2300" dirty="0">
              <a:latin typeface="Comic Sans MS" panose="030F0902030302020204" pitchFamily="66" charset="0"/>
            </a:endParaRPr>
          </a:p>
          <a:p>
            <a:pPr marL="152396" indent="0">
              <a:buFont typeface="Open Sans"/>
              <a:buNone/>
            </a:pPr>
            <a:r>
              <a:rPr lang="en-US" sz="2300" dirty="0">
                <a:latin typeface="Comic Sans MS" panose="030F0902030302020204" pitchFamily="66" charset="0"/>
              </a:rPr>
              <a:t>E.g., </a:t>
            </a:r>
            <a:r>
              <a:rPr lang="en-US" sz="2300" dirty="0" err="1">
                <a:latin typeface="Comic Sans MS" panose="030F0902030302020204" pitchFamily="66" charset="0"/>
              </a:rPr>
              <a:t>LLaMA</a:t>
            </a:r>
            <a:r>
              <a:rPr lang="en-US" sz="2300" dirty="0">
                <a:latin typeface="Comic Sans MS" panose="030F0902030302020204" pitchFamily="66" charset="0"/>
              </a:rPr>
              <a:t>-Adapter</a:t>
            </a:r>
          </a:p>
          <a:p>
            <a:endParaRPr lang="en-US" sz="2300" dirty="0">
              <a:latin typeface="Comic Sans MS" panose="030F0902030302020204" pitchFamily="66" charset="0"/>
            </a:endParaRPr>
          </a:p>
          <a:p>
            <a:pPr marL="152396" indent="0">
              <a:buFont typeface="Open Sans"/>
              <a:buNone/>
            </a:pPr>
            <a:endParaRPr lang="en-US" sz="2300" dirty="0">
              <a:latin typeface="Comic Sans MS" panose="030F0902030302020204" pitchFamily="66" charset="0"/>
            </a:endParaRPr>
          </a:p>
          <a:p>
            <a:endParaRPr lang="en-US" sz="2133" dirty="0">
              <a:latin typeface="Comic Sans MS" panose="030F0902030302020204" pitchFamily="66" charset="0"/>
            </a:endParaRPr>
          </a:p>
          <a:p>
            <a:pPr marL="152396" indent="0">
              <a:buFont typeface="Open Sans"/>
              <a:buNone/>
            </a:pPr>
            <a:endParaRPr lang="en-US" sz="2133" dirty="0">
              <a:latin typeface="Comic Sans MS" panose="030F0902030302020204" pitchFamily="66" charset="0"/>
            </a:endParaRPr>
          </a:p>
        </p:txBody>
      </p:sp>
      <p:sp>
        <p:nvSpPr>
          <p:cNvPr id="8" name="Text Placeholder 2">
            <a:extLst>
              <a:ext uri="{FF2B5EF4-FFF2-40B4-BE49-F238E27FC236}">
                <a16:creationId xmlns:a16="http://schemas.microsoft.com/office/drawing/2014/main" id="{4BC01211-B306-1D8A-7DE7-A05819CDBE12}"/>
              </a:ext>
            </a:extLst>
          </p:cNvPr>
          <p:cNvSpPr txBox="1">
            <a:spLocks/>
          </p:cNvSpPr>
          <p:nvPr/>
        </p:nvSpPr>
        <p:spPr>
          <a:xfrm>
            <a:off x="8941633" y="3763003"/>
            <a:ext cx="3212853" cy="1879364"/>
          </a:xfrm>
          <a:prstGeom prst="rect">
            <a:avLst/>
          </a:prstGeom>
          <a:noFill/>
          <a:ln>
            <a:noFill/>
          </a:ln>
        </p:spPr>
        <p:txBody>
          <a:bodyPr spcFirstLastPara="1" wrap="square" lIns="91425" tIns="91425" rIns="91425" bIns="91425" anchor="t" anchorCtr="0">
            <a:normAutofit fontScale="62500" lnSpcReduction="20000"/>
          </a:bodyPr>
          <a:lstStyle>
            <a:defPPr marR="0" lvl="0" algn="l" rtl="0">
              <a:lnSpc>
                <a:spcPct val="100000"/>
              </a:lnSpc>
              <a:spcBef>
                <a:spcPts val="0"/>
              </a:spcBef>
              <a:spcAft>
                <a:spcPts val="0"/>
              </a:spcAft>
            </a:defPPr>
            <a:lvl1pPr marL="609585" marR="0" lvl="0" indent="-457189" algn="l" rtl="0" eaLnBrk="1" hangingPunct="1">
              <a:lnSpc>
                <a:spcPct val="115000"/>
              </a:lnSpc>
              <a:spcBef>
                <a:spcPts val="0"/>
              </a:spcBef>
              <a:spcAft>
                <a:spcPts val="0"/>
              </a:spcAft>
              <a:buClr>
                <a:schemeClr val="dk1"/>
              </a:buClr>
              <a:buSzPts val="1800"/>
              <a:buFont typeface="Open Sans"/>
              <a:buChar char="●"/>
              <a:defRPr sz="1800" b="0" i="0" u="none" strike="noStrike" cap="none">
                <a:solidFill>
                  <a:schemeClr val="dk1"/>
                </a:solidFill>
                <a:latin typeface="Open Sans"/>
                <a:ea typeface="Open Sans"/>
                <a:cs typeface="Open Sans"/>
                <a:sym typeface="Open Sans"/>
              </a:defRPr>
            </a:lvl1pPr>
            <a:lvl2pPr marL="1219170" marR="0" lvl="1"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2pPr>
            <a:lvl3pPr marL="1828754" marR="0" lvl="2"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3pPr>
            <a:lvl4pPr marL="2438339" marR="0" lvl="3"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4pPr>
            <a:lvl5pPr marL="3047924" marR="0" lvl="4"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5pPr>
            <a:lvl6pPr marL="3657509" marR="0" lvl="5"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6pPr>
            <a:lvl7pPr marL="4267093" marR="0" lvl="6"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7pPr>
            <a:lvl8pPr marL="4876678" marR="0" lvl="7"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8pPr>
            <a:lvl9pPr marL="5486263" marR="0" lvl="8"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9pPr>
          </a:lstStyle>
          <a:p>
            <a:endParaRPr lang="en-US" sz="2133" dirty="0">
              <a:latin typeface="Comic Sans MS" panose="030F0902030302020204" pitchFamily="66" charset="0"/>
            </a:endParaRPr>
          </a:p>
          <a:p>
            <a:pPr marL="152396" indent="0">
              <a:buFont typeface="Open Sans"/>
              <a:buNone/>
            </a:pPr>
            <a:r>
              <a:rPr lang="en-US" sz="2600" dirty="0">
                <a:latin typeface="Comic Sans MS" panose="030F0902030302020204" pitchFamily="66" charset="0"/>
              </a:rPr>
              <a:t>The LLM model remains fixed – only trainable prompt tokens are added/encoded at input layer</a:t>
            </a:r>
          </a:p>
          <a:p>
            <a:pPr marL="152396" indent="0">
              <a:buFont typeface="Open Sans"/>
              <a:buNone/>
            </a:pPr>
            <a:r>
              <a:rPr lang="en-US" sz="2600" dirty="0">
                <a:latin typeface="Comic Sans MS" panose="030F0902030302020204" pitchFamily="66" charset="0"/>
              </a:rPr>
              <a:t>E.g., P-Tuning</a:t>
            </a:r>
          </a:p>
          <a:p>
            <a:endParaRPr lang="en-US" sz="2600" dirty="0">
              <a:latin typeface="Comic Sans MS" panose="030F0902030302020204" pitchFamily="66" charset="0"/>
            </a:endParaRPr>
          </a:p>
          <a:p>
            <a:pPr marL="152396" indent="0">
              <a:buFont typeface="Open Sans"/>
              <a:buNone/>
            </a:pPr>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Font typeface="Open Sans"/>
              <a:buNone/>
            </a:pPr>
            <a:endParaRPr lang="en-US" sz="2133" dirty="0">
              <a:latin typeface="Comic Sans MS" panose="030F0902030302020204" pitchFamily="66" charset="0"/>
            </a:endParaRPr>
          </a:p>
        </p:txBody>
      </p:sp>
      <p:pic>
        <p:nvPicPr>
          <p:cNvPr id="13" name="Picture 12">
            <a:extLst>
              <a:ext uri="{FF2B5EF4-FFF2-40B4-BE49-F238E27FC236}">
                <a16:creationId xmlns:a16="http://schemas.microsoft.com/office/drawing/2014/main" id="{802608AA-6BA0-C0FE-2903-91F30B8C130D}"/>
              </a:ext>
            </a:extLst>
          </p:cNvPr>
          <p:cNvPicPr>
            <a:picLocks noChangeAspect="1"/>
          </p:cNvPicPr>
          <p:nvPr/>
        </p:nvPicPr>
        <p:blipFill>
          <a:blip r:embed="rId5"/>
          <a:stretch>
            <a:fillRect/>
          </a:stretch>
        </p:blipFill>
        <p:spPr>
          <a:xfrm>
            <a:off x="9035985" y="1553924"/>
            <a:ext cx="2998240" cy="266253"/>
          </a:xfrm>
          <a:prstGeom prst="rect">
            <a:avLst/>
          </a:prstGeom>
        </p:spPr>
      </p:pic>
      <p:pic>
        <p:nvPicPr>
          <p:cNvPr id="17" name="Picture 16">
            <a:extLst>
              <a:ext uri="{FF2B5EF4-FFF2-40B4-BE49-F238E27FC236}">
                <a16:creationId xmlns:a16="http://schemas.microsoft.com/office/drawing/2014/main" id="{870677F8-C0D9-3938-9864-BA955037C6BA}"/>
              </a:ext>
            </a:extLst>
          </p:cNvPr>
          <p:cNvPicPr>
            <a:picLocks noChangeAspect="1"/>
          </p:cNvPicPr>
          <p:nvPr/>
        </p:nvPicPr>
        <p:blipFill>
          <a:blip r:embed="rId6"/>
          <a:stretch>
            <a:fillRect/>
          </a:stretch>
        </p:blipFill>
        <p:spPr>
          <a:xfrm>
            <a:off x="9442905" y="1946939"/>
            <a:ext cx="2184400" cy="279400"/>
          </a:xfrm>
          <a:prstGeom prst="rect">
            <a:avLst/>
          </a:prstGeom>
        </p:spPr>
      </p:pic>
      <p:pic>
        <p:nvPicPr>
          <p:cNvPr id="18" name="Picture 17">
            <a:extLst>
              <a:ext uri="{FF2B5EF4-FFF2-40B4-BE49-F238E27FC236}">
                <a16:creationId xmlns:a16="http://schemas.microsoft.com/office/drawing/2014/main" id="{D4BF08AB-9250-8176-EF1F-9972189DC012}"/>
              </a:ext>
            </a:extLst>
          </p:cNvPr>
          <p:cNvPicPr>
            <a:picLocks noChangeAspect="1"/>
          </p:cNvPicPr>
          <p:nvPr/>
        </p:nvPicPr>
        <p:blipFill>
          <a:blip r:embed="rId7"/>
          <a:stretch>
            <a:fillRect/>
          </a:stretch>
        </p:blipFill>
        <p:spPr>
          <a:xfrm>
            <a:off x="9188905" y="2414357"/>
            <a:ext cx="2692400" cy="279400"/>
          </a:xfrm>
          <a:prstGeom prst="rect">
            <a:avLst/>
          </a:prstGeom>
        </p:spPr>
      </p:pic>
      <p:sp>
        <p:nvSpPr>
          <p:cNvPr id="19" name="Text Placeholder 2">
            <a:extLst>
              <a:ext uri="{FF2B5EF4-FFF2-40B4-BE49-F238E27FC236}">
                <a16:creationId xmlns:a16="http://schemas.microsoft.com/office/drawing/2014/main" id="{B66FA085-BACD-928A-08AD-5A4AAC9DDC8B}"/>
              </a:ext>
            </a:extLst>
          </p:cNvPr>
          <p:cNvSpPr txBox="1">
            <a:spLocks/>
          </p:cNvSpPr>
          <p:nvPr/>
        </p:nvSpPr>
        <p:spPr>
          <a:xfrm>
            <a:off x="8629272" y="2331503"/>
            <a:ext cx="2998033" cy="149144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609585" marR="0" lvl="0" indent="-457189" algn="l" rtl="0" eaLnBrk="1" hangingPunct="1">
              <a:lnSpc>
                <a:spcPct val="115000"/>
              </a:lnSpc>
              <a:spcBef>
                <a:spcPts val="0"/>
              </a:spcBef>
              <a:spcAft>
                <a:spcPts val="0"/>
              </a:spcAft>
              <a:buClr>
                <a:schemeClr val="dk1"/>
              </a:buClr>
              <a:buSzPts val="1800"/>
              <a:buFont typeface="Open Sans"/>
              <a:buChar char="●"/>
              <a:defRPr sz="1800" b="0" i="0" u="none" strike="noStrike" cap="none">
                <a:solidFill>
                  <a:schemeClr val="dk1"/>
                </a:solidFill>
                <a:latin typeface="Open Sans"/>
                <a:ea typeface="Open Sans"/>
                <a:cs typeface="Open Sans"/>
                <a:sym typeface="Open Sans"/>
              </a:defRPr>
            </a:lvl1pPr>
            <a:lvl2pPr marL="1219170" marR="0" lvl="1"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2pPr>
            <a:lvl3pPr marL="1828754" marR="0" lvl="2"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3pPr>
            <a:lvl4pPr marL="2438339" marR="0" lvl="3"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4pPr>
            <a:lvl5pPr marL="3047924" marR="0" lvl="4"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5pPr>
            <a:lvl6pPr marL="3657509" marR="0" lvl="5"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6pPr>
            <a:lvl7pPr marL="4267093" marR="0" lvl="6"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7pPr>
            <a:lvl8pPr marL="4876678" marR="0" lvl="7"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8pPr>
            <a:lvl9pPr marL="5486263" marR="0" lvl="8"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9pPr>
          </a:lstStyle>
          <a:p>
            <a:endParaRPr lang="en-US" sz="2133" dirty="0">
              <a:latin typeface="Comic Sans MS" panose="030F0902030302020204" pitchFamily="66" charset="0"/>
            </a:endParaRPr>
          </a:p>
          <a:p>
            <a:pPr marL="152396" indent="0">
              <a:buFont typeface="Open Sans"/>
              <a:buNone/>
            </a:pPr>
            <a:r>
              <a:rPr lang="en-US" sz="1600" dirty="0">
                <a:latin typeface="Comic Sans MS" panose="030F0902030302020204" pitchFamily="66" charset="0"/>
              </a:rPr>
              <a:t>	E.g. </a:t>
            </a:r>
            <a:r>
              <a:rPr lang="en-US" sz="1600" dirty="0" err="1">
                <a:latin typeface="Comic Sans MS" panose="030F0902030302020204" pitchFamily="66" charset="0"/>
              </a:rPr>
              <a:t>LoraHub</a:t>
            </a:r>
            <a:endParaRPr lang="en-US" sz="1600" dirty="0">
              <a:latin typeface="Comic Sans MS" panose="030F0902030302020204" pitchFamily="66" charset="0"/>
            </a:endParaRPr>
          </a:p>
          <a:p>
            <a:pPr marL="152396" indent="0">
              <a:buFont typeface="Open Sans"/>
              <a:buNone/>
            </a:pPr>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Font typeface="Open Sans"/>
              <a:buNone/>
            </a:pPr>
            <a:endParaRPr lang="en-US" sz="2133" dirty="0">
              <a:latin typeface="Comic Sans MS" panose="030F0902030302020204" pitchFamily="66" charset="0"/>
            </a:endParaRPr>
          </a:p>
        </p:txBody>
      </p:sp>
    </p:spTree>
    <p:extLst>
      <p:ext uri="{BB962C8B-B14F-4D97-AF65-F5344CB8AC3E}">
        <p14:creationId xmlns:p14="http://schemas.microsoft.com/office/powerpoint/2010/main" val="6246620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7514" y="26193"/>
            <a:ext cx="121920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Methods for memory-efficient fine-tuning</a:t>
            </a:r>
            <a:endParaRPr sz="3467" dirty="0">
              <a:latin typeface="Comic Sans MS" panose="030F0902030302020204" pitchFamily="66" charset="0"/>
              <a:ea typeface="Lora"/>
              <a:cs typeface="Lora"/>
              <a:sym typeface="Lora"/>
            </a:endParaRPr>
          </a:p>
        </p:txBody>
      </p:sp>
      <p:sp>
        <p:nvSpPr>
          <p:cNvPr id="3" name="Text Placeholder 2">
            <a:extLst>
              <a:ext uri="{FF2B5EF4-FFF2-40B4-BE49-F238E27FC236}">
                <a16:creationId xmlns:a16="http://schemas.microsoft.com/office/drawing/2014/main" id="{2DC9067E-964F-784D-8F54-131F2388D040}"/>
              </a:ext>
            </a:extLst>
          </p:cNvPr>
          <p:cNvSpPr>
            <a:spLocks noGrp="1"/>
          </p:cNvSpPr>
          <p:nvPr>
            <p:ph type="body" idx="1"/>
          </p:nvPr>
        </p:nvSpPr>
        <p:spPr>
          <a:xfrm>
            <a:off x="237992" y="1337959"/>
            <a:ext cx="11671089" cy="5053604"/>
          </a:xfrm>
        </p:spPr>
        <p:txBody>
          <a:bodyPr>
            <a:normAutofit/>
          </a:bodyPr>
          <a:lstStyle/>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None/>
            </a:pPr>
            <a:endParaRPr lang="en-US" sz="2133" dirty="0">
              <a:latin typeface="Comic Sans MS" panose="030F0902030302020204" pitchFamily="66" charset="0"/>
            </a:endParaRPr>
          </a:p>
        </p:txBody>
      </p:sp>
      <p:sp>
        <p:nvSpPr>
          <p:cNvPr id="5" name="Rectangle 4">
            <a:extLst>
              <a:ext uri="{FF2B5EF4-FFF2-40B4-BE49-F238E27FC236}">
                <a16:creationId xmlns:a16="http://schemas.microsoft.com/office/drawing/2014/main" id="{A3471FAE-79C2-0743-B0A3-31C4796034C3}"/>
              </a:ext>
            </a:extLst>
          </p:cNvPr>
          <p:cNvSpPr/>
          <p:nvPr/>
        </p:nvSpPr>
        <p:spPr>
          <a:xfrm>
            <a:off x="6231117" y="1753318"/>
            <a:ext cx="300111" cy="26259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9" name="Rectangle 8">
            <a:extLst>
              <a:ext uri="{FF2B5EF4-FFF2-40B4-BE49-F238E27FC236}">
                <a16:creationId xmlns:a16="http://schemas.microsoft.com/office/drawing/2014/main" id="{99EF2813-2FC4-9745-A391-1CFC6D6043B3}"/>
              </a:ext>
            </a:extLst>
          </p:cNvPr>
          <p:cNvSpPr/>
          <p:nvPr/>
        </p:nvSpPr>
        <p:spPr>
          <a:xfrm>
            <a:off x="11312166" y="1627919"/>
            <a:ext cx="490807" cy="3845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0" name="Rectangle 9">
            <a:extLst>
              <a:ext uri="{FF2B5EF4-FFF2-40B4-BE49-F238E27FC236}">
                <a16:creationId xmlns:a16="http://schemas.microsoft.com/office/drawing/2014/main" id="{057C8996-BA8F-3048-9D34-F375F3F88208}"/>
              </a:ext>
            </a:extLst>
          </p:cNvPr>
          <p:cNvSpPr/>
          <p:nvPr/>
        </p:nvSpPr>
        <p:spPr>
          <a:xfrm>
            <a:off x="11663679" y="1624001"/>
            <a:ext cx="490807" cy="6849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2" name="Rectangle 11">
            <a:extLst>
              <a:ext uri="{FF2B5EF4-FFF2-40B4-BE49-F238E27FC236}">
                <a16:creationId xmlns:a16="http://schemas.microsoft.com/office/drawing/2014/main" id="{AC897ABF-3170-1947-8652-AC6724AA2DA7}"/>
              </a:ext>
            </a:extLst>
          </p:cNvPr>
          <p:cNvSpPr/>
          <p:nvPr/>
        </p:nvSpPr>
        <p:spPr>
          <a:xfrm>
            <a:off x="6087898" y="1512350"/>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4" name="Rectangle 13">
            <a:extLst>
              <a:ext uri="{FF2B5EF4-FFF2-40B4-BE49-F238E27FC236}">
                <a16:creationId xmlns:a16="http://schemas.microsoft.com/office/drawing/2014/main" id="{0A6DB6A3-88E2-F042-B515-8BF2B6779728}"/>
              </a:ext>
            </a:extLst>
          </p:cNvPr>
          <p:cNvSpPr/>
          <p:nvPr/>
        </p:nvSpPr>
        <p:spPr>
          <a:xfrm>
            <a:off x="11343605" y="1383218"/>
            <a:ext cx="810881" cy="2948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5" name="Rectangle 14">
            <a:extLst>
              <a:ext uri="{FF2B5EF4-FFF2-40B4-BE49-F238E27FC236}">
                <a16:creationId xmlns:a16="http://schemas.microsoft.com/office/drawing/2014/main" id="{D6EC3FAB-30A9-B949-9FCA-232149979F8D}"/>
              </a:ext>
            </a:extLst>
          </p:cNvPr>
          <p:cNvSpPr/>
          <p:nvPr/>
        </p:nvSpPr>
        <p:spPr>
          <a:xfrm>
            <a:off x="11652916" y="1686538"/>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6" name="Google Shape;69;p14">
            <a:extLst>
              <a:ext uri="{FF2B5EF4-FFF2-40B4-BE49-F238E27FC236}">
                <a16:creationId xmlns:a16="http://schemas.microsoft.com/office/drawing/2014/main" id="{12044715-1671-9C4C-85A8-25A2F39A8975}"/>
              </a:ext>
            </a:extLst>
          </p:cNvPr>
          <p:cNvSpPr txBox="1">
            <a:spLocks/>
          </p:cNvSpPr>
          <p:nvPr/>
        </p:nvSpPr>
        <p:spPr>
          <a:xfrm>
            <a:off x="-8103" y="6411321"/>
            <a:ext cx="10752357" cy="52753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pPr marL="162556">
              <a:buSzPts val="1680"/>
            </a:pPr>
            <a:r>
              <a:rPr lang="en-US" sz="1467" dirty="0"/>
              <a:t>Source</a:t>
            </a:r>
            <a:r>
              <a:rPr lang="en-US" sz="1467"/>
              <a:t>: “Efficient </a:t>
            </a:r>
            <a:r>
              <a:rPr lang="en-US" sz="1467" dirty="0"/>
              <a:t>Large Language Models: A Survey” by Wan et al. 2024</a:t>
            </a:r>
            <a:endParaRPr lang="en-US" sz="133" dirty="0">
              <a:latin typeface="Comic Sans MS" panose="030F0902030302020204" pitchFamily="66" charset="0"/>
            </a:endParaRPr>
          </a:p>
        </p:txBody>
      </p:sp>
      <p:pic>
        <p:nvPicPr>
          <p:cNvPr id="6" name="Picture 5">
            <a:extLst>
              <a:ext uri="{FF2B5EF4-FFF2-40B4-BE49-F238E27FC236}">
                <a16:creationId xmlns:a16="http://schemas.microsoft.com/office/drawing/2014/main" id="{CF97B27B-2E61-B31D-DFD4-0A24BBCE062B}"/>
              </a:ext>
            </a:extLst>
          </p:cNvPr>
          <p:cNvPicPr>
            <a:picLocks noChangeAspect="1"/>
          </p:cNvPicPr>
          <p:nvPr/>
        </p:nvPicPr>
        <p:blipFill>
          <a:blip r:embed="rId3"/>
          <a:stretch>
            <a:fillRect/>
          </a:stretch>
        </p:blipFill>
        <p:spPr>
          <a:xfrm>
            <a:off x="4492487" y="1295728"/>
            <a:ext cx="5726988" cy="4212784"/>
          </a:xfrm>
          <a:prstGeom prst="rect">
            <a:avLst/>
          </a:prstGeom>
        </p:spPr>
      </p:pic>
      <p:sp>
        <p:nvSpPr>
          <p:cNvPr id="2" name="Text Placeholder 2">
            <a:extLst>
              <a:ext uri="{FF2B5EF4-FFF2-40B4-BE49-F238E27FC236}">
                <a16:creationId xmlns:a16="http://schemas.microsoft.com/office/drawing/2014/main" id="{DFDB894D-7C91-E09B-019D-6D486CF2A2C4}"/>
              </a:ext>
            </a:extLst>
          </p:cNvPr>
          <p:cNvSpPr txBox="1">
            <a:spLocks/>
          </p:cNvSpPr>
          <p:nvPr/>
        </p:nvSpPr>
        <p:spPr>
          <a:xfrm>
            <a:off x="46926" y="1512350"/>
            <a:ext cx="4200156" cy="2158502"/>
          </a:xfrm>
          <a:prstGeom prst="rect">
            <a:avLst/>
          </a:prstGeom>
          <a:noFill/>
          <a:ln>
            <a:noFill/>
          </a:ln>
        </p:spPr>
        <p:txBody>
          <a:bodyPr spcFirstLastPara="1" wrap="square" lIns="91425" tIns="91425" rIns="91425" bIns="91425" anchor="t" anchorCtr="0">
            <a:normAutofit fontScale="92500" lnSpcReduction="10000"/>
          </a:bodyPr>
          <a:lstStyle>
            <a:defPPr marR="0" lvl="0" algn="l" rtl="0">
              <a:lnSpc>
                <a:spcPct val="100000"/>
              </a:lnSpc>
              <a:spcBef>
                <a:spcPts val="0"/>
              </a:spcBef>
              <a:spcAft>
                <a:spcPts val="0"/>
              </a:spcAft>
            </a:defPPr>
            <a:lvl1pPr marL="609585" marR="0" lvl="0" indent="-457189" algn="l" rtl="0" eaLnBrk="1" hangingPunct="1">
              <a:lnSpc>
                <a:spcPct val="115000"/>
              </a:lnSpc>
              <a:spcBef>
                <a:spcPts val="0"/>
              </a:spcBef>
              <a:spcAft>
                <a:spcPts val="0"/>
              </a:spcAft>
              <a:buClr>
                <a:schemeClr val="dk1"/>
              </a:buClr>
              <a:buSzPts val="1800"/>
              <a:buFont typeface="Open Sans"/>
              <a:buChar char="●"/>
              <a:defRPr sz="1800" b="0" i="0" u="none" strike="noStrike" cap="none">
                <a:solidFill>
                  <a:schemeClr val="dk1"/>
                </a:solidFill>
                <a:latin typeface="Open Sans"/>
                <a:ea typeface="Open Sans"/>
                <a:cs typeface="Open Sans"/>
                <a:sym typeface="Open Sans"/>
              </a:defRPr>
            </a:lvl1pPr>
            <a:lvl2pPr marL="1219170" marR="0" lvl="1"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2pPr>
            <a:lvl3pPr marL="1828754" marR="0" lvl="2"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3pPr>
            <a:lvl4pPr marL="2438339" marR="0" lvl="3"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4pPr>
            <a:lvl5pPr marL="3047924" marR="0" lvl="4"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5pPr>
            <a:lvl6pPr marL="3657509" marR="0" lvl="5"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6pPr>
            <a:lvl7pPr marL="4267093" marR="0" lvl="6"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7pPr>
            <a:lvl8pPr marL="4876678" marR="0" lvl="7"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8pPr>
            <a:lvl9pPr marL="5486263" marR="0" lvl="8"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9pPr>
          </a:lstStyle>
          <a:p>
            <a:endParaRPr lang="en-US" sz="2133" dirty="0">
              <a:latin typeface="Comic Sans MS" panose="030F0902030302020204" pitchFamily="66" charset="0"/>
            </a:endParaRPr>
          </a:p>
          <a:p>
            <a:pPr marL="152396" indent="0">
              <a:buFont typeface="Open Sans"/>
              <a:buNone/>
            </a:pPr>
            <a:r>
              <a:rPr lang="en-US" sz="2133" dirty="0">
                <a:latin typeface="Comic Sans MS" panose="030F0902030302020204" pitchFamily="66" charset="0"/>
              </a:rPr>
              <a:t>Quantize model into low-precision – then fine-tune quantized model with </a:t>
            </a:r>
            <a:r>
              <a:rPr lang="en-US" sz="2133" dirty="0" err="1">
                <a:latin typeface="Comic Sans MS" panose="030F0902030302020204" pitchFamily="66" charset="0"/>
              </a:rPr>
              <a:t>LoRA</a:t>
            </a:r>
            <a:endParaRPr lang="en-US" sz="2133" dirty="0">
              <a:latin typeface="Comic Sans MS" panose="030F0902030302020204" pitchFamily="66" charset="0"/>
            </a:endParaRPr>
          </a:p>
          <a:p>
            <a:pPr marL="152396" indent="0">
              <a:buFont typeface="Open Sans"/>
              <a:buNone/>
            </a:pPr>
            <a:endParaRPr lang="en-US" sz="2133" dirty="0">
              <a:latin typeface="Comic Sans MS" panose="030F0902030302020204" pitchFamily="66" charset="0"/>
            </a:endParaRPr>
          </a:p>
          <a:p>
            <a:pPr marL="152396" indent="0">
              <a:buFont typeface="Open Sans"/>
              <a:buNone/>
            </a:pPr>
            <a:r>
              <a:rPr lang="en-US" sz="2133" dirty="0">
                <a:latin typeface="Comic Sans MS" panose="030F0902030302020204" pitchFamily="66" charset="0"/>
              </a:rPr>
              <a:t>E.g. </a:t>
            </a:r>
            <a:r>
              <a:rPr lang="en-US" sz="2133" dirty="0" err="1">
                <a:latin typeface="Comic Sans MS" panose="030F0902030302020204" pitchFamily="66" charset="0"/>
              </a:rPr>
              <a:t>QLoRA</a:t>
            </a:r>
            <a:endParaRPr lang="en-US" sz="2133" dirty="0">
              <a:latin typeface="Comic Sans MS" panose="030F0902030302020204" pitchFamily="66" charset="0"/>
            </a:endParaRPr>
          </a:p>
          <a:p>
            <a:pPr marL="152396" indent="0">
              <a:buFont typeface="Open Sans"/>
              <a:buNone/>
            </a:pPr>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Font typeface="Open Sans"/>
              <a:buNone/>
            </a:pPr>
            <a:endParaRPr lang="en-US" sz="2133" dirty="0">
              <a:latin typeface="Comic Sans MS" panose="030F0902030302020204" pitchFamily="66" charset="0"/>
            </a:endParaRPr>
          </a:p>
        </p:txBody>
      </p:sp>
    </p:spTree>
    <p:extLst>
      <p:ext uri="{BB962C8B-B14F-4D97-AF65-F5344CB8AC3E}">
        <p14:creationId xmlns:p14="http://schemas.microsoft.com/office/powerpoint/2010/main" val="7155869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7514" y="26193"/>
            <a:ext cx="121920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Methods for efficient inference</a:t>
            </a:r>
            <a:endParaRPr sz="3467" dirty="0">
              <a:latin typeface="Comic Sans MS" panose="030F0902030302020204" pitchFamily="66" charset="0"/>
              <a:ea typeface="Lora"/>
              <a:cs typeface="Lora"/>
              <a:sym typeface="Lora"/>
            </a:endParaRPr>
          </a:p>
        </p:txBody>
      </p:sp>
      <p:sp>
        <p:nvSpPr>
          <p:cNvPr id="3" name="Text Placeholder 2">
            <a:extLst>
              <a:ext uri="{FF2B5EF4-FFF2-40B4-BE49-F238E27FC236}">
                <a16:creationId xmlns:a16="http://schemas.microsoft.com/office/drawing/2014/main" id="{2DC9067E-964F-784D-8F54-131F2388D040}"/>
              </a:ext>
            </a:extLst>
          </p:cNvPr>
          <p:cNvSpPr>
            <a:spLocks noGrp="1"/>
          </p:cNvSpPr>
          <p:nvPr>
            <p:ph type="body" idx="1"/>
          </p:nvPr>
        </p:nvSpPr>
        <p:spPr>
          <a:xfrm>
            <a:off x="237992" y="1337959"/>
            <a:ext cx="11671089" cy="5053604"/>
          </a:xfrm>
        </p:spPr>
        <p:txBody>
          <a:bodyPr>
            <a:normAutofit/>
          </a:bodyPr>
          <a:lstStyle/>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None/>
            </a:pPr>
            <a:endParaRPr lang="en-US" sz="2133" dirty="0">
              <a:latin typeface="Comic Sans MS" panose="030F0902030302020204" pitchFamily="66" charset="0"/>
            </a:endParaRPr>
          </a:p>
        </p:txBody>
      </p:sp>
      <p:sp>
        <p:nvSpPr>
          <p:cNvPr id="5" name="Rectangle 4">
            <a:extLst>
              <a:ext uri="{FF2B5EF4-FFF2-40B4-BE49-F238E27FC236}">
                <a16:creationId xmlns:a16="http://schemas.microsoft.com/office/drawing/2014/main" id="{A3471FAE-79C2-0743-B0A3-31C4796034C3}"/>
              </a:ext>
            </a:extLst>
          </p:cNvPr>
          <p:cNvSpPr/>
          <p:nvPr/>
        </p:nvSpPr>
        <p:spPr>
          <a:xfrm>
            <a:off x="6231117" y="1753318"/>
            <a:ext cx="300111" cy="26259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9" name="Rectangle 8">
            <a:extLst>
              <a:ext uri="{FF2B5EF4-FFF2-40B4-BE49-F238E27FC236}">
                <a16:creationId xmlns:a16="http://schemas.microsoft.com/office/drawing/2014/main" id="{99EF2813-2FC4-9745-A391-1CFC6D6043B3}"/>
              </a:ext>
            </a:extLst>
          </p:cNvPr>
          <p:cNvSpPr/>
          <p:nvPr/>
        </p:nvSpPr>
        <p:spPr>
          <a:xfrm>
            <a:off x="11312166" y="1627919"/>
            <a:ext cx="490807" cy="3845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0" name="Rectangle 9">
            <a:extLst>
              <a:ext uri="{FF2B5EF4-FFF2-40B4-BE49-F238E27FC236}">
                <a16:creationId xmlns:a16="http://schemas.microsoft.com/office/drawing/2014/main" id="{057C8996-BA8F-3048-9D34-F375F3F88208}"/>
              </a:ext>
            </a:extLst>
          </p:cNvPr>
          <p:cNvSpPr/>
          <p:nvPr/>
        </p:nvSpPr>
        <p:spPr>
          <a:xfrm>
            <a:off x="11663679" y="1624001"/>
            <a:ext cx="490807" cy="6849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2" name="Rectangle 11">
            <a:extLst>
              <a:ext uri="{FF2B5EF4-FFF2-40B4-BE49-F238E27FC236}">
                <a16:creationId xmlns:a16="http://schemas.microsoft.com/office/drawing/2014/main" id="{AC897ABF-3170-1947-8652-AC6724AA2DA7}"/>
              </a:ext>
            </a:extLst>
          </p:cNvPr>
          <p:cNvSpPr/>
          <p:nvPr/>
        </p:nvSpPr>
        <p:spPr>
          <a:xfrm>
            <a:off x="6087898" y="1512350"/>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4" name="Rectangle 13">
            <a:extLst>
              <a:ext uri="{FF2B5EF4-FFF2-40B4-BE49-F238E27FC236}">
                <a16:creationId xmlns:a16="http://schemas.microsoft.com/office/drawing/2014/main" id="{0A6DB6A3-88E2-F042-B515-8BF2B6779728}"/>
              </a:ext>
            </a:extLst>
          </p:cNvPr>
          <p:cNvSpPr/>
          <p:nvPr/>
        </p:nvSpPr>
        <p:spPr>
          <a:xfrm>
            <a:off x="11343605" y="1383218"/>
            <a:ext cx="810881" cy="2948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5" name="Rectangle 14">
            <a:extLst>
              <a:ext uri="{FF2B5EF4-FFF2-40B4-BE49-F238E27FC236}">
                <a16:creationId xmlns:a16="http://schemas.microsoft.com/office/drawing/2014/main" id="{D6EC3FAB-30A9-B949-9FCA-232149979F8D}"/>
              </a:ext>
            </a:extLst>
          </p:cNvPr>
          <p:cNvSpPr/>
          <p:nvPr/>
        </p:nvSpPr>
        <p:spPr>
          <a:xfrm>
            <a:off x="11652916" y="1686538"/>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6" name="Google Shape;69;p14">
            <a:extLst>
              <a:ext uri="{FF2B5EF4-FFF2-40B4-BE49-F238E27FC236}">
                <a16:creationId xmlns:a16="http://schemas.microsoft.com/office/drawing/2014/main" id="{12044715-1671-9C4C-85A8-25A2F39A8975}"/>
              </a:ext>
            </a:extLst>
          </p:cNvPr>
          <p:cNvSpPr txBox="1">
            <a:spLocks/>
          </p:cNvSpPr>
          <p:nvPr/>
        </p:nvSpPr>
        <p:spPr>
          <a:xfrm>
            <a:off x="-8103" y="6411321"/>
            <a:ext cx="10752357" cy="52753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pPr marL="162556">
              <a:buSzPts val="1680"/>
            </a:pPr>
            <a:r>
              <a:rPr lang="en-US" sz="1467" dirty="0"/>
              <a:t>Source</a:t>
            </a:r>
            <a:r>
              <a:rPr lang="en-US" sz="1467"/>
              <a:t>: “Efficient </a:t>
            </a:r>
            <a:r>
              <a:rPr lang="en-US" sz="1467" dirty="0"/>
              <a:t>Large Language Models: A Survey” by Wan et al. 2024</a:t>
            </a:r>
            <a:endParaRPr lang="en-US" sz="133" dirty="0">
              <a:latin typeface="Comic Sans MS" panose="030F0902030302020204" pitchFamily="66" charset="0"/>
            </a:endParaRPr>
          </a:p>
        </p:txBody>
      </p:sp>
      <p:pic>
        <p:nvPicPr>
          <p:cNvPr id="2" name="Picture 1">
            <a:extLst>
              <a:ext uri="{FF2B5EF4-FFF2-40B4-BE49-F238E27FC236}">
                <a16:creationId xmlns:a16="http://schemas.microsoft.com/office/drawing/2014/main" id="{64CA833B-0C4D-0447-FF08-4E063D80B67E}"/>
              </a:ext>
            </a:extLst>
          </p:cNvPr>
          <p:cNvPicPr>
            <a:picLocks noChangeAspect="1"/>
          </p:cNvPicPr>
          <p:nvPr/>
        </p:nvPicPr>
        <p:blipFill>
          <a:blip r:embed="rId3"/>
          <a:stretch>
            <a:fillRect/>
          </a:stretch>
        </p:blipFill>
        <p:spPr>
          <a:xfrm>
            <a:off x="2552493" y="1383218"/>
            <a:ext cx="7583140" cy="3046950"/>
          </a:xfrm>
          <a:prstGeom prst="rect">
            <a:avLst/>
          </a:prstGeom>
        </p:spPr>
      </p:pic>
      <p:pic>
        <p:nvPicPr>
          <p:cNvPr id="4" name="Picture 3">
            <a:extLst>
              <a:ext uri="{FF2B5EF4-FFF2-40B4-BE49-F238E27FC236}">
                <a16:creationId xmlns:a16="http://schemas.microsoft.com/office/drawing/2014/main" id="{A034ACE6-68F6-6470-664E-1C11F09EC911}"/>
              </a:ext>
            </a:extLst>
          </p:cNvPr>
          <p:cNvPicPr>
            <a:picLocks noChangeAspect="1"/>
          </p:cNvPicPr>
          <p:nvPr/>
        </p:nvPicPr>
        <p:blipFill>
          <a:blip r:embed="rId4"/>
          <a:stretch>
            <a:fillRect/>
          </a:stretch>
        </p:blipFill>
        <p:spPr>
          <a:xfrm>
            <a:off x="6573651" y="3429000"/>
            <a:ext cx="3590768" cy="1619136"/>
          </a:xfrm>
          <a:prstGeom prst="rect">
            <a:avLst/>
          </a:prstGeom>
        </p:spPr>
      </p:pic>
    </p:spTree>
    <p:extLst>
      <p:ext uri="{BB962C8B-B14F-4D97-AF65-F5344CB8AC3E}">
        <p14:creationId xmlns:p14="http://schemas.microsoft.com/office/powerpoint/2010/main" val="23716660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7514" y="26193"/>
            <a:ext cx="121920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Speculative Decoding</a:t>
            </a:r>
            <a:endParaRPr sz="3467" dirty="0">
              <a:latin typeface="Comic Sans MS" panose="030F0902030302020204" pitchFamily="66" charset="0"/>
              <a:ea typeface="Lora"/>
              <a:cs typeface="Lora"/>
              <a:sym typeface="Lora"/>
            </a:endParaRPr>
          </a:p>
        </p:txBody>
      </p:sp>
      <p:sp>
        <p:nvSpPr>
          <p:cNvPr id="3" name="Text Placeholder 2">
            <a:extLst>
              <a:ext uri="{FF2B5EF4-FFF2-40B4-BE49-F238E27FC236}">
                <a16:creationId xmlns:a16="http://schemas.microsoft.com/office/drawing/2014/main" id="{2DC9067E-964F-784D-8F54-131F2388D040}"/>
              </a:ext>
            </a:extLst>
          </p:cNvPr>
          <p:cNvSpPr>
            <a:spLocks noGrp="1"/>
          </p:cNvSpPr>
          <p:nvPr>
            <p:ph type="body" idx="1"/>
          </p:nvPr>
        </p:nvSpPr>
        <p:spPr>
          <a:xfrm>
            <a:off x="237992" y="1337959"/>
            <a:ext cx="11671089" cy="5053604"/>
          </a:xfrm>
        </p:spPr>
        <p:txBody>
          <a:bodyPr>
            <a:normAutofit/>
          </a:bodyPr>
          <a:lstStyle/>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None/>
            </a:pPr>
            <a:endParaRPr lang="en-US" sz="2133" dirty="0">
              <a:latin typeface="Comic Sans MS" panose="030F0902030302020204" pitchFamily="66" charset="0"/>
            </a:endParaRPr>
          </a:p>
        </p:txBody>
      </p:sp>
      <p:sp>
        <p:nvSpPr>
          <p:cNvPr id="5" name="Rectangle 4">
            <a:extLst>
              <a:ext uri="{FF2B5EF4-FFF2-40B4-BE49-F238E27FC236}">
                <a16:creationId xmlns:a16="http://schemas.microsoft.com/office/drawing/2014/main" id="{A3471FAE-79C2-0743-B0A3-31C4796034C3}"/>
              </a:ext>
            </a:extLst>
          </p:cNvPr>
          <p:cNvSpPr/>
          <p:nvPr/>
        </p:nvSpPr>
        <p:spPr>
          <a:xfrm>
            <a:off x="6231117" y="1753318"/>
            <a:ext cx="300111" cy="26259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9" name="Rectangle 8">
            <a:extLst>
              <a:ext uri="{FF2B5EF4-FFF2-40B4-BE49-F238E27FC236}">
                <a16:creationId xmlns:a16="http://schemas.microsoft.com/office/drawing/2014/main" id="{99EF2813-2FC4-9745-A391-1CFC6D6043B3}"/>
              </a:ext>
            </a:extLst>
          </p:cNvPr>
          <p:cNvSpPr/>
          <p:nvPr/>
        </p:nvSpPr>
        <p:spPr>
          <a:xfrm>
            <a:off x="11312166" y="1627919"/>
            <a:ext cx="490807" cy="3845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0" name="Rectangle 9">
            <a:extLst>
              <a:ext uri="{FF2B5EF4-FFF2-40B4-BE49-F238E27FC236}">
                <a16:creationId xmlns:a16="http://schemas.microsoft.com/office/drawing/2014/main" id="{057C8996-BA8F-3048-9D34-F375F3F88208}"/>
              </a:ext>
            </a:extLst>
          </p:cNvPr>
          <p:cNvSpPr/>
          <p:nvPr/>
        </p:nvSpPr>
        <p:spPr>
          <a:xfrm>
            <a:off x="11663679" y="1624001"/>
            <a:ext cx="490807" cy="6849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2" name="Rectangle 11">
            <a:extLst>
              <a:ext uri="{FF2B5EF4-FFF2-40B4-BE49-F238E27FC236}">
                <a16:creationId xmlns:a16="http://schemas.microsoft.com/office/drawing/2014/main" id="{AC897ABF-3170-1947-8652-AC6724AA2DA7}"/>
              </a:ext>
            </a:extLst>
          </p:cNvPr>
          <p:cNvSpPr/>
          <p:nvPr/>
        </p:nvSpPr>
        <p:spPr>
          <a:xfrm>
            <a:off x="6087898" y="1512350"/>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4" name="Rectangle 13">
            <a:extLst>
              <a:ext uri="{FF2B5EF4-FFF2-40B4-BE49-F238E27FC236}">
                <a16:creationId xmlns:a16="http://schemas.microsoft.com/office/drawing/2014/main" id="{0A6DB6A3-88E2-F042-B515-8BF2B6779728}"/>
              </a:ext>
            </a:extLst>
          </p:cNvPr>
          <p:cNvSpPr/>
          <p:nvPr/>
        </p:nvSpPr>
        <p:spPr>
          <a:xfrm>
            <a:off x="11343605" y="1383218"/>
            <a:ext cx="810881" cy="2948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5" name="Rectangle 14">
            <a:extLst>
              <a:ext uri="{FF2B5EF4-FFF2-40B4-BE49-F238E27FC236}">
                <a16:creationId xmlns:a16="http://schemas.microsoft.com/office/drawing/2014/main" id="{D6EC3FAB-30A9-B949-9FCA-232149979F8D}"/>
              </a:ext>
            </a:extLst>
          </p:cNvPr>
          <p:cNvSpPr/>
          <p:nvPr/>
        </p:nvSpPr>
        <p:spPr>
          <a:xfrm>
            <a:off x="11652916" y="1686538"/>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6" name="Google Shape;69;p14">
            <a:extLst>
              <a:ext uri="{FF2B5EF4-FFF2-40B4-BE49-F238E27FC236}">
                <a16:creationId xmlns:a16="http://schemas.microsoft.com/office/drawing/2014/main" id="{12044715-1671-9C4C-85A8-25A2F39A8975}"/>
              </a:ext>
            </a:extLst>
          </p:cNvPr>
          <p:cNvSpPr txBox="1">
            <a:spLocks/>
          </p:cNvSpPr>
          <p:nvPr/>
        </p:nvSpPr>
        <p:spPr>
          <a:xfrm>
            <a:off x="-8103" y="6411321"/>
            <a:ext cx="10752357" cy="52753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pPr marL="162556">
              <a:buSzPts val="1680"/>
            </a:pPr>
            <a:r>
              <a:rPr lang="en-US" sz="1467" dirty="0"/>
              <a:t>Source</a:t>
            </a:r>
            <a:r>
              <a:rPr lang="en-US" sz="1467"/>
              <a:t>: “Efficient </a:t>
            </a:r>
            <a:r>
              <a:rPr lang="en-US" sz="1467" dirty="0"/>
              <a:t>Large Language Models: A Survey” by Wan et al. 2024</a:t>
            </a:r>
            <a:endParaRPr lang="en-US" sz="133" dirty="0">
              <a:latin typeface="Comic Sans MS" panose="030F0902030302020204" pitchFamily="66" charset="0"/>
            </a:endParaRPr>
          </a:p>
        </p:txBody>
      </p:sp>
      <p:pic>
        <p:nvPicPr>
          <p:cNvPr id="7" name="Picture 6">
            <a:extLst>
              <a:ext uri="{FF2B5EF4-FFF2-40B4-BE49-F238E27FC236}">
                <a16:creationId xmlns:a16="http://schemas.microsoft.com/office/drawing/2014/main" id="{23195E43-5EB4-7A56-BB27-2FF2D78C043B}"/>
              </a:ext>
            </a:extLst>
          </p:cNvPr>
          <p:cNvPicPr>
            <a:picLocks noChangeAspect="1"/>
          </p:cNvPicPr>
          <p:nvPr/>
        </p:nvPicPr>
        <p:blipFill>
          <a:blip r:embed="rId3"/>
          <a:stretch>
            <a:fillRect/>
          </a:stretch>
        </p:blipFill>
        <p:spPr>
          <a:xfrm>
            <a:off x="4802531" y="1187637"/>
            <a:ext cx="7151477" cy="2525720"/>
          </a:xfrm>
          <a:prstGeom prst="rect">
            <a:avLst/>
          </a:prstGeom>
        </p:spPr>
      </p:pic>
      <p:sp>
        <p:nvSpPr>
          <p:cNvPr id="2" name="Text Placeholder 2">
            <a:extLst>
              <a:ext uri="{FF2B5EF4-FFF2-40B4-BE49-F238E27FC236}">
                <a16:creationId xmlns:a16="http://schemas.microsoft.com/office/drawing/2014/main" id="{FFF9A6D5-A9F4-E8D3-E630-CE732155D95E}"/>
              </a:ext>
            </a:extLst>
          </p:cNvPr>
          <p:cNvSpPr txBox="1">
            <a:spLocks/>
          </p:cNvSpPr>
          <p:nvPr/>
        </p:nvSpPr>
        <p:spPr>
          <a:xfrm>
            <a:off x="46926" y="1512350"/>
            <a:ext cx="4200156" cy="3086154"/>
          </a:xfrm>
          <a:prstGeom prst="rect">
            <a:avLst/>
          </a:prstGeom>
          <a:noFill/>
          <a:ln>
            <a:noFill/>
          </a:ln>
        </p:spPr>
        <p:txBody>
          <a:bodyPr spcFirstLastPara="1" wrap="square" lIns="91425" tIns="91425" rIns="91425" bIns="91425" anchor="t" anchorCtr="0">
            <a:normAutofit fontScale="92500" lnSpcReduction="10000"/>
          </a:bodyPr>
          <a:lstStyle>
            <a:defPPr marR="0" lvl="0" algn="l" rtl="0">
              <a:lnSpc>
                <a:spcPct val="100000"/>
              </a:lnSpc>
              <a:spcBef>
                <a:spcPts val="0"/>
              </a:spcBef>
              <a:spcAft>
                <a:spcPts val="0"/>
              </a:spcAft>
            </a:defPPr>
            <a:lvl1pPr marL="609585" marR="0" lvl="0" indent="-457189" algn="l" rtl="0" eaLnBrk="1" hangingPunct="1">
              <a:lnSpc>
                <a:spcPct val="115000"/>
              </a:lnSpc>
              <a:spcBef>
                <a:spcPts val="0"/>
              </a:spcBef>
              <a:spcAft>
                <a:spcPts val="0"/>
              </a:spcAft>
              <a:buClr>
                <a:schemeClr val="dk1"/>
              </a:buClr>
              <a:buSzPts val="1800"/>
              <a:buFont typeface="Open Sans"/>
              <a:buChar char="●"/>
              <a:defRPr sz="1800" b="0" i="0" u="none" strike="noStrike" cap="none">
                <a:solidFill>
                  <a:schemeClr val="dk1"/>
                </a:solidFill>
                <a:latin typeface="Open Sans"/>
                <a:ea typeface="Open Sans"/>
                <a:cs typeface="Open Sans"/>
                <a:sym typeface="Open Sans"/>
              </a:defRPr>
            </a:lvl1pPr>
            <a:lvl2pPr marL="1219170" marR="0" lvl="1"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2pPr>
            <a:lvl3pPr marL="1828754" marR="0" lvl="2"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3pPr>
            <a:lvl4pPr marL="2438339" marR="0" lvl="3"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4pPr>
            <a:lvl5pPr marL="3047924" marR="0" lvl="4"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5pPr>
            <a:lvl6pPr marL="3657509" marR="0" lvl="5"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6pPr>
            <a:lvl7pPr marL="4267093" marR="0" lvl="6"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7pPr>
            <a:lvl8pPr marL="4876678" marR="0" lvl="7"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8pPr>
            <a:lvl9pPr marL="5486263" marR="0" lvl="8"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9pPr>
          </a:lstStyle>
          <a:p>
            <a:endParaRPr lang="en-US" sz="2133" dirty="0">
              <a:latin typeface="Comic Sans MS" panose="030F0902030302020204" pitchFamily="66" charset="0"/>
            </a:endParaRPr>
          </a:p>
          <a:p>
            <a:pPr marL="152396" indent="0">
              <a:buFont typeface="Open Sans"/>
              <a:buNone/>
            </a:pPr>
            <a:r>
              <a:rPr lang="en-US" sz="2133" dirty="0">
                <a:latin typeface="Comic Sans MS" panose="030F0902030302020204" pitchFamily="66" charset="0"/>
              </a:rPr>
              <a:t>Smaller (faster) models generate speculative tokens for the target model.</a:t>
            </a:r>
          </a:p>
          <a:p>
            <a:pPr marL="152396" indent="0">
              <a:buFont typeface="Open Sans"/>
              <a:buNone/>
            </a:pPr>
            <a:endParaRPr lang="en-US" sz="2133" dirty="0">
              <a:latin typeface="Comic Sans MS" panose="030F0902030302020204" pitchFamily="66" charset="0"/>
            </a:endParaRPr>
          </a:p>
          <a:p>
            <a:pPr marL="152396" indent="0">
              <a:buFont typeface="Open Sans"/>
              <a:buNone/>
            </a:pPr>
            <a:r>
              <a:rPr lang="en-US" sz="2133" dirty="0">
                <a:latin typeface="Comic Sans MS" panose="030F0902030302020204" pitchFamily="66" charset="0"/>
              </a:rPr>
              <a:t>Those can be rejected or revisited by the target model</a:t>
            </a:r>
          </a:p>
          <a:p>
            <a:pPr marL="152396" indent="0">
              <a:buFont typeface="Open Sans"/>
              <a:buNone/>
            </a:pPr>
            <a:endParaRPr lang="en-US" sz="2133" dirty="0">
              <a:latin typeface="Comic Sans MS" panose="030F0902030302020204" pitchFamily="66" charset="0"/>
            </a:endParaRPr>
          </a:p>
          <a:p>
            <a:pPr marL="152396" indent="0">
              <a:buFont typeface="Open Sans"/>
              <a:buNone/>
            </a:pPr>
            <a:r>
              <a:rPr lang="en-US" sz="2133" dirty="0">
                <a:latin typeface="Comic Sans MS" panose="030F0902030302020204" pitchFamily="66" charset="0"/>
              </a:rPr>
              <a:t>E.g. </a:t>
            </a:r>
            <a:r>
              <a:rPr lang="en-US" sz="2133" dirty="0" err="1">
                <a:latin typeface="Comic Sans MS" panose="030F0902030302020204" pitchFamily="66" charset="0"/>
              </a:rPr>
              <a:t>BiLD</a:t>
            </a:r>
            <a:r>
              <a:rPr lang="en-US" sz="2133" dirty="0">
                <a:latin typeface="Comic Sans MS" panose="030F0902030302020204" pitchFamily="66" charset="0"/>
              </a:rPr>
              <a:t>, </a:t>
            </a:r>
            <a:r>
              <a:rPr lang="en-US" sz="2133" dirty="0" err="1">
                <a:latin typeface="Comic Sans MS" panose="030F0902030302020204" pitchFamily="66" charset="0"/>
              </a:rPr>
              <a:t>SpecInfer</a:t>
            </a:r>
            <a:endParaRPr lang="en-US" sz="2133" dirty="0">
              <a:latin typeface="Comic Sans MS" panose="030F0902030302020204" pitchFamily="66" charset="0"/>
            </a:endParaRPr>
          </a:p>
          <a:p>
            <a:pPr marL="152396" indent="0">
              <a:buFont typeface="Open Sans"/>
              <a:buNone/>
            </a:pPr>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Font typeface="Open Sans"/>
              <a:buNone/>
            </a:pPr>
            <a:endParaRPr lang="en-US" sz="2133" dirty="0">
              <a:latin typeface="Comic Sans MS" panose="030F0902030302020204" pitchFamily="66" charset="0"/>
            </a:endParaRPr>
          </a:p>
        </p:txBody>
      </p:sp>
    </p:spTree>
    <p:extLst>
      <p:ext uri="{BB962C8B-B14F-4D97-AF65-F5344CB8AC3E}">
        <p14:creationId xmlns:p14="http://schemas.microsoft.com/office/powerpoint/2010/main" val="21475241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7514" y="26193"/>
            <a:ext cx="121920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KV-Cache Optimization</a:t>
            </a:r>
            <a:endParaRPr sz="3467" dirty="0">
              <a:latin typeface="Comic Sans MS" panose="030F0902030302020204" pitchFamily="66" charset="0"/>
              <a:ea typeface="Lora"/>
              <a:cs typeface="Lora"/>
              <a:sym typeface="Lora"/>
            </a:endParaRPr>
          </a:p>
        </p:txBody>
      </p:sp>
      <p:sp>
        <p:nvSpPr>
          <p:cNvPr id="3" name="Text Placeholder 2">
            <a:extLst>
              <a:ext uri="{FF2B5EF4-FFF2-40B4-BE49-F238E27FC236}">
                <a16:creationId xmlns:a16="http://schemas.microsoft.com/office/drawing/2014/main" id="{2DC9067E-964F-784D-8F54-131F2388D040}"/>
              </a:ext>
            </a:extLst>
          </p:cNvPr>
          <p:cNvSpPr>
            <a:spLocks noGrp="1"/>
          </p:cNvSpPr>
          <p:nvPr>
            <p:ph type="body" idx="1"/>
          </p:nvPr>
        </p:nvSpPr>
        <p:spPr>
          <a:xfrm>
            <a:off x="237992" y="1337959"/>
            <a:ext cx="11671089" cy="5053604"/>
          </a:xfrm>
        </p:spPr>
        <p:txBody>
          <a:bodyPr>
            <a:normAutofit/>
          </a:bodyPr>
          <a:lstStyle/>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None/>
            </a:pPr>
            <a:endParaRPr lang="en-US" sz="2133" dirty="0">
              <a:latin typeface="Comic Sans MS" panose="030F0902030302020204" pitchFamily="66" charset="0"/>
            </a:endParaRPr>
          </a:p>
        </p:txBody>
      </p:sp>
      <p:sp>
        <p:nvSpPr>
          <p:cNvPr id="5" name="Rectangle 4">
            <a:extLst>
              <a:ext uri="{FF2B5EF4-FFF2-40B4-BE49-F238E27FC236}">
                <a16:creationId xmlns:a16="http://schemas.microsoft.com/office/drawing/2014/main" id="{A3471FAE-79C2-0743-B0A3-31C4796034C3}"/>
              </a:ext>
            </a:extLst>
          </p:cNvPr>
          <p:cNvSpPr/>
          <p:nvPr/>
        </p:nvSpPr>
        <p:spPr>
          <a:xfrm>
            <a:off x="6231117" y="1753318"/>
            <a:ext cx="300111" cy="26259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9" name="Rectangle 8">
            <a:extLst>
              <a:ext uri="{FF2B5EF4-FFF2-40B4-BE49-F238E27FC236}">
                <a16:creationId xmlns:a16="http://schemas.microsoft.com/office/drawing/2014/main" id="{99EF2813-2FC4-9745-A391-1CFC6D6043B3}"/>
              </a:ext>
            </a:extLst>
          </p:cNvPr>
          <p:cNvSpPr/>
          <p:nvPr/>
        </p:nvSpPr>
        <p:spPr>
          <a:xfrm>
            <a:off x="11312166" y="1627919"/>
            <a:ext cx="490807" cy="3845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0" name="Rectangle 9">
            <a:extLst>
              <a:ext uri="{FF2B5EF4-FFF2-40B4-BE49-F238E27FC236}">
                <a16:creationId xmlns:a16="http://schemas.microsoft.com/office/drawing/2014/main" id="{057C8996-BA8F-3048-9D34-F375F3F88208}"/>
              </a:ext>
            </a:extLst>
          </p:cNvPr>
          <p:cNvSpPr/>
          <p:nvPr/>
        </p:nvSpPr>
        <p:spPr>
          <a:xfrm>
            <a:off x="11663679" y="1624001"/>
            <a:ext cx="490807" cy="6849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2" name="Rectangle 11">
            <a:extLst>
              <a:ext uri="{FF2B5EF4-FFF2-40B4-BE49-F238E27FC236}">
                <a16:creationId xmlns:a16="http://schemas.microsoft.com/office/drawing/2014/main" id="{AC897ABF-3170-1947-8652-AC6724AA2DA7}"/>
              </a:ext>
            </a:extLst>
          </p:cNvPr>
          <p:cNvSpPr/>
          <p:nvPr/>
        </p:nvSpPr>
        <p:spPr>
          <a:xfrm>
            <a:off x="6087898" y="1512350"/>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4" name="Rectangle 13">
            <a:extLst>
              <a:ext uri="{FF2B5EF4-FFF2-40B4-BE49-F238E27FC236}">
                <a16:creationId xmlns:a16="http://schemas.microsoft.com/office/drawing/2014/main" id="{0A6DB6A3-88E2-F042-B515-8BF2B6779728}"/>
              </a:ext>
            </a:extLst>
          </p:cNvPr>
          <p:cNvSpPr/>
          <p:nvPr/>
        </p:nvSpPr>
        <p:spPr>
          <a:xfrm>
            <a:off x="11343605" y="1383218"/>
            <a:ext cx="810881" cy="2948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5" name="Rectangle 14">
            <a:extLst>
              <a:ext uri="{FF2B5EF4-FFF2-40B4-BE49-F238E27FC236}">
                <a16:creationId xmlns:a16="http://schemas.microsoft.com/office/drawing/2014/main" id="{D6EC3FAB-30A9-B949-9FCA-232149979F8D}"/>
              </a:ext>
            </a:extLst>
          </p:cNvPr>
          <p:cNvSpPr/>
          <p:nvPr/>
        </p:nvSpPr>
        <p:spPr>
          <a:xfrm>
            <a:off x="11652916" y="1686538"/>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6" name="Google Shape;69;p14">
            <a:extLst>
              <a:ext uri="{FF2B5EF4-FFF2-40B4-BE49-F238E27FC236}">
                <a16:creationId xmlns:a16="http://schemas.microsoft.com/office/drawing/2014/main" id="{12044715-1671-9C4C-85A8-25A2F39A8975}"/>
              </a:ext>
            </a:extLst>
          </p:cNvPr>
          <p:cNvSpPr txBox="1">
            <a:spLocks/>
          </p:cNvSpPr>
          <p:nvPr/>
        </p:nvSpPr>
        <p:spPr>
          <a:xfrm>
            <a:off x="-8103" y="6411321"/>
            <a:ext cx="10752357" cy="52753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pPr marL="162556">
              <a:buSzPts val="1680"/>
            </a:pPr>
            <a:r>
              <a:rPr lang="en-US" sz="1467" dirty="0"/>
              <a:t>Source</a:t>
            </a:r>
            <a:r>
              <a:rPr lang="en-US" sz="1467"/>
              <a:t>: “Efficient </a:t>
            </a:r>
            <a:r>
              <a:rPr lang="en-US" sz="1467" dirty="0"/>
              <a:t>Large Language Models: A Survey” by Wan et al. 2024</a:t>
            </a:r>
            <a:endParaRPr lang="en-US" sz="133" dirty="0">
              <a:latin typeface="Comic Sans MS" panose="030F0902030302020204" pitchFamily="66" charset="0"/>
            </a:endParaRPr>
          </a:p>
        </p:txBody>
      </p:sp>
      <p:pic>
        <p:nvPicPr>
          <p:cNvPr id="2" name="Picture 1">
            <a:extLst>
              <a:ext uri="{FF2B5EF4-FFF2-40B4-BE49-F238E27FC236}">
                <a16:creationId xmlns:a16="http://schemas.microsoft.com/office/drawing/2014/main" id="{F55D67A7-E9D7-827F-D44F-D14FA840CEA0}"/>
              </a:ext>
            </a:extLst>
          </p:cNvPr>
          <p:cNvPicPr>
            <a:picLocks noChangeAspect="1"/>
          </p:cNvPicPr>
          <p:nvPr/>
        </p:nvPicPr>
        <p:blipFill>
          <a:blip r:embed="rId3"/>
          <a:stretch>
            <a:fillRect/>
          </a:stretch>
        </p:blipFill>
        <p:spPr>
          <a:xfrm>
            <a:off x="6851302" y="1318200"/>
            <a:ext cx="4951671" cy="2871001"/>
          </a:xfrm>
          <a:prstGeom prst="rect">
            <a:avLst/>
          </a:prstGeom>
        </p:spPr>
      </p:pic>
      <p:sp>
        <p:nvSpPr>
          <p:cNvPr id="4" name="Text Placeholder 2">
            <a:extLst>
              <a:ext uri="{FF2B5EF4-FFF2-40B4-BE49-F238E27FC236}">
                <a16:creationId xmlns:a16="http://schemas.microsoft.com/office/drawing/2014/main" id="{679F39E7-A718-6A71-7B16-9E44E5A45E57}"/>
              </a:ext>
            </a:extLst>
          </p:cNvPr>
          <p:cNvSpPr txBox="1">
            <a:spLocks/>
          </p:cNvSpPr>
          <p:nvPr/>
        </p:nvSpPr>
        <p:spPr>
          <a:xfrm>
            <a:off x="46925" y="1512349"/>
            <a:ext cx="6698269" cy="4358364"/>
          </a:xfrm>
          <a:prstGeom prst="rect">
            <a:avLst/>
          </a:prstGeom>
          <a:noFill/>
          <a:ln>
            <a:noFill/>
          </a:ln>
        </p:spPr>
        <p:txBody>
          <a:bodyPr spcFirstLastPara="1" wrap="square" lIns="91425" tIns="91425" rIns="91425" bIns="91425" anchor="t" anchorCtr="0">
            <a:normAutofit fontScale="85000" lnSpcReduction="20000"/>
          </a:bodyPr>
          <a:lstStyle>
            <a:defPPr marR="0" lvl="0" algn="l" rtl="0">
              <a:lnSpc>
                <a:spcPct val="100000"/>
              </a:lnSpc>
              <a:spcBef>
                <a:spcPts val="0"/>
              </a:spcBef>
              <a:spcAft>
                <a:spcPts val="0"/>
              </a:spcAft>
            </a:defPPr>
            <a:lvl1pPr marL="609585" marR="0" lvl="0" indent="-457189" algn="l" rtl="0" eaLnBrk="1" hangingPunct="1">
              <a:lnSpc>
                <a:spcPct val="115000"/>
              </a:lnSpc>
              <a:spcBef>
                <a:spcPts val="0"/>
              </a:spcBef>
              <a:spcAft>
                <a:spcPts val="0"/>
              </a:spcAft>
              <a:buClr>
                <a:schemeClr val="dk1"/>
              </a:buClr>
              <a:buSzPts val="1800"/>
              <a:buFont typeface="Open Sans"/>
              <a:buChar char="●"/>
              <a:defRPr sz="1800" b="0" i="0" u="none" strike="noStrike" cap="none">
                <a:solidFill>
                  <a:schemeClr val="dk1"/>
                </a:solidFill>
                <a:latin typeface="Open Sans"/>
                <a:ea typeface="Open Sans"/>
                <a:cs typeface="Open Sans"/>
                <a:sym typeface="Open Sans"/>
              </a:defRPr>
            </a:lvl1pPr>
            <a:lvl2pPr marL="1219170" marR="0" lvl="1"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2pPr>
            <a:lvl3pPr marL="1828754" marR="0" lvl="2"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3pPr>
            <a:lvl4pPr marL="2438339" marR="0" lvl="3"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4pPr>
            <a:lvl5pPr marL="3047924" marR="0" lvl="4"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5pPr>
            <a:lvl6pPr marL="3657509" marR="0" lvl="5"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6pPr>
            <a:lvl7pPr marL="4267093" marR="0" lvl="6"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7pPr>
            <a:lvl8pPr marL="4876678" marR="0" lvl="7"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8pPr>
            <a:lvl9pPr marL="5486263" marR="0" lvl="8"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9pPr>
          </a:lstStyle>
          <a:p>
            <a:endParaRPr lang="en-US" sz="2133" dirty="0">
              <a:latin typeface="Comic Sans MS" panose="030F0902030302020204" pitchFamily="66" charset="0"/>
            </a:endParaRPr>
          </a:p>
          <a:p>
            <a:pPr marL="152396" indent="0">
              <a:buFont typeface="Open Sans"/>
              <a:buNone/>
            </a:pPr>
            <a:r>
              <a:rPr lang="en-US" sz="2133" dirty="0">
                <a:latin typeface="Comic Sans MS" panose="030F0902030302020204" pitchFamily="66" charset="0"/>
              </a:rPr>
              <a:t>Without KV-cache, attention computation requires quadratic compute with sequence length.</a:t>
            </a:r>
          </a:p>
          <a:p>
            <a:pPr marL="152396" indent="0">
              <a:buFont typeface="Open Sans"/>
              <a:buNone/>
            </a:pPr>
            <a:endParaRPr lang="en-US" sz="2133" dirty="0">
              <a:latin typeface="Comic Sans MS" panose="030F0902030302020204" pitchFamily="66" charset="0"/>
            </a:endParaRPr>
          </a:p>
          <a:p>
            <a:pPr marL="152396" indent="0">
              <a:buFont typeface="Open Sans"/>
              <a:buNone/>
            </a:pPr>
            <a:r>
              <a:rPr lang="en-US" sz="2133" dirty="0">
                <a:latin typeface="Comic Sans MS" panose="030F0902030302020204" pitchFamily="66" charset="0"/>
              </a:rPr>
              <a:t>Masking of subsequent tokens (not yet generated) creates redundant computations in self-attention. </a:t>
            </a:r>
          </a:p>
          <a:p>
            <a:pPr marL="152396" indent="0">
              <a:buFont typeface="Open Sans"/>
              <a:buNone/>
            </a:pPr>
            <a:endParaRPr lang="en-US" sz="2133" dirty="0">
              <a:latin typeface="Comic Sans MS" panose="030F0902030302020204" pitchFamily="66" charset="0"/>
            </a:endParaRPr>
          </a:p>
          <a:p>
            <a:pPr marL="152396" indent="0">
              <a:buFont typeface="Open Sans"/>
              <a:buNone/>
            </a:pPr>
            <a:r>
              <a:rPr lang="en-US" sz="2133" dirty="0">
                <a:latin typeface="Comic Sans MS" panose="030F0902030302020204" pitchFamily="66" charset="0"/>
              </a:rPr>
              <a:t>Keys and Values for previous tokens can be reused in attention computations for subsequent tokens – and so they are cached.</a:t>
            </a:r>
          </a:p>
          <a:p>
            <a:pPr marL="152396" indent="0">
              <a:buFont typeface="Open Sans"/>
              <a:buNone/>
            </a:pPr>
            <a:r>
              <a:rPr lang="en-US" sz="2133" dirty="0">
                <a:latin typeface="Comic Sans MS" panose="030F0902030302020204" pitchFamily="66" charset="0"/>
              </a:rPr>
              <a:t>	- Linear scaling with sequence length</a:t>
            </a:r>
          </a:p>
          <a:p>
            <a:pPr marL="152396" indent="0">
              <a:buFont typeface="Open Sans"/>
              <a:buNone/>
            </a:pPr>
            <a:endParaRPr lang="en-US" sz="2133" dirty="0">
              <a:latin typeface="Comic Sans MS" panose="030F0902030302020204" pitchFamily="66" charset="0"/>
            </a:endParaRPr>
          </a:p>
          <a:p>
            <a:pPr marL="152396" indent="0">
              <a:buFont typeface="Open Sans"/>
              <a:buNone/>
            </a:pPr>
            <a:r>
              <a:rPr lang="en-US" sz="2133" dirty="0">
                <a:latin typeface="Comic Sans MS" panose="030F0902030302020204" pitchFamily="66" charset="0"/>
              </a:rPr>
              <a:t>Many possible optimizations for KV-Cache:</a:t>
            </a:r>
          </a:p>
          <a:p>
            <a:pPr marL="152396" indent="0">
              <a:buFont typeface="Open Sans"/>
              <a:buNone/>
            </a:pPr>
            <a:r>
              <a:rPr lang="en-US" sz="2133" dirty="0">
                <a:latin typeface="Comic Sans MS" panose="030F0902030302020204" pitchFamily="66" charset="0"/>
              </a:rPr>
              <a:t>	- different eviction strategies</a:t>
            </a:r>
          </a:p>
          <a:p>
            <a:pPr marL="152396" indent="0">
              <a:buFont typeface="Open Sans"/>
              <a:buNone/>
            </a:pPr>
            <a:r>
              <a:rPr lang="en-US" sz="2133" dirty="0">
                <a:latin typeface="Comic Sans MS" panose="030F0902030302020204" pitchFamily="66" charset="0"/>
              </a:rPr>
              <a:t>	- E.g. Dynamic Context Pruning</a:t>
            </a:r>
          </a:p>
          <a:p>
            <a:pPr marL="152396" indent="0">
              <a:buFont typeface="Open Sans"/>
              <a:buNone/>
            </a:pPr>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Font typeface="Open Sans"/>
              <a:buNone/>
            </a:pPr>
            <a:endParaRPr lang="en-US" sz="2133" dirty="0">
              <a:latin typeface="Comic Sans MS" panose="030F0902030302020204" pitchFamily="66" charset="0"/>
            </a:endParaRPr>
          </a:p>
        </p:txBody>
      </p:sp>
    </p:spTree>
    <p:extLst>
      <p:ext uri="{BB962C8B-B14F-4D97-AF65-F5344CB8AC3E}">
        <p14:creationId xmlns:p14="http://schemas.microsoft.com/office/powerpoint/2010/main" val="23122107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4229686" y="21769"/>
            <a:ext cx="79248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Efficient architectures</a:t>
            </a:r>
            <a:endParaRPr sz="3467" dirty="0">
              <a:latin typeface="Comic Sans MS" panose="030F0902030302020204" pitchFamily="66" charset="0"/>
              <a:ea typeface="Lora"/>
              <a:cs typeface="Lora"/>
              <a:sym typeface="Lora"/>
            </a:endParaRPr>
          </a:p>
        </p:txBody>
      </p:sp>
      <p:sp>
        <p:nvSpPr>
          <p:cNvPr id="3" name="Text Placeholder 2">
            <a:extLst>
              <a:ext uri="{FF2B5EF4-FFF2-40B4-BE49-F238E27FC236}">
                <a16:creationId xmlns:a16="http://schemas.microsoft.com/office/drawing/2014/main" id="{2DC9067E-964F-784D-8F54-131F2388D040}"/>
              </a:ext>
            </a:extLst>
          </p:cNvPr>
          <p:cNvSpPr>
            <a:spLocks noGrp="1"/>
          </p:cNvSpPr>
          <p:nvPr>
            <p:ph type="body" idx="1"/>
          </p:nvPr>
        </p:nvSpPr>
        <p:spPr>
          <a:xfrm>
            <a:off x="237992" y="1337959"/>
            <a:ext cx="11671089" cy="5053604"/>
          </a:xfrm>
        </p:spPr>
        <p:txBody>
          <a:bodyPr>
            <a:normAutofit/>
          </a:bodyPr>
          <a:lstStyle/>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None/>
            </a:pPr>
            <a:endParaRPr lang="en-US" sz="2133" dirty="0">
              <a:latin typeface="Comic Sans MS" panose="030F0902030302020204" pitchFamily="66" charset="0"/>
            </a:endParaRPr>
          </a:p>
        </p:txBody>
      </p:sp>
      <p:sp>
        <p:nvSpPr>
          <p:cNvPr id="5" name="Rectangle 4">
            <a:extLst>
              <a:ext uri="{FF2B5EF4-FFF2-40B4-BE49-F238E27FC236}">
                <a16:creationId xmlns:a16="http://schemas.microsoft.com/office/drawing/2014/main" id="{A3471FAE-79C2-0743-B0A3-31C4796034C3}"/>
              </a:ext>
            </a:extLst>
          </p:cNvPr>
          <p:cNvSpPr/>
          <p:nvPr/>
        </p:nvSpPr>
        <p:spPr>
          <a:xfrm>
            <a:off x="6231117" y="1753318"/>
            <a:ext cx="300111" cy="26259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9" name="Rectangle 8">
            <a:extLst>
              <a:ext uri="{FF2B5EF4-FFF2-40B4-BE49-F238E27FC236}">
                <a16:creationId xmlns:a16="http://schemas.microsoft.com/office/drawing/2014/main" id="{99EF2813-2FC4-9745-A391-1CFC6D6043B3}"/>
              </a:ext>
            </a:extLst>
          </p:cNvPr>
          <p:cNvSpPr/>
          <p:nvPr/>
        </p:nvSpPr>
        <p:spPr>
          <a:xfrm>
            <a:off x="11312166" y="1627919"/>
            <a:ext cx="490807" cy="3845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0" name="Rectangle 9">
            <a:extLst>
              <a:ext uri="{FF2B5EF4-FFF2-40B4-BE49-F238E27FC236}">
                <a16:creationId xmlns:a16="http://schemas.microsoft.com/office/drawing/2014/main" id="{057C8996-BA8F-3048-9D34-F375F3F88208}"/>
              </a:ext>
            </a:extLst>
          </p:cNvPr>
          <p:cNvSpPr/>
          <p:nvPr/>
        </p:nvSpPr>
        <p:spPr>
          <a:xfrm>
            <a:off x="11663679" y="1624001"/>
            <a:ext cx="490807" cy="6849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2" name="Rectangle 11">
            <a:extLst>
              <a:ext uri="{FF2B5EF4-FFF2-40B4-BE49-F238E27FC236}">
                <a16:creationId xmlns:a16="http://schemas.microsoft.com/office/drawing/2014/main" id="{AC897ABF-3170-1947-8652-AC6724AA2DA7}"/>
              </a:ext>
            </a:extLst>
          </p:cNvPr>
          <p:cNvSpPr/>
          <p:nvPr/>
        </p:nvSpPr>
        <p:spPr>
          <a:xfrm>
            <a:off x="6087898" y="1512350"/>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4" name="Rectangle 13">
            <a:extLst>
              <a:ext uri="{FF2B5EF4-FFF2-40B4-BE49-F238E27FC236}">
                <a16:creationId xmlns:a16="http://schemas.microsoft.com/office/drawing/2014/main" id="{0A6DB6A3-88E2-F042-B515-8BF2B6779728}"/>
              </a:ext>
            </a:extLst>
          </p:cNvPr>
          <p:cNvSpPr/>
          <p:nvPr/>
        </p:nvSpPr>
        <p:spPr>
          <a:xfrm>
            <a:off x="11343605" y="1383218"/>
            <a:ext cx="810881" cy="2948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5" name="Rectangle 14">
            <a:extLst>
              <a:ext uri="{FF2B5EF4-FFF2-40B4-BE49-F238E27FC236}">
                <a16:creationId xmlns:a16="http://schemas.microsoft.com/office/drawing/2014/main" id="{D6EC3FAB-30A9-B949-9FCA-232149979F8D}"/>
              </a:ext>
            </a:extLst>
          </p:cNvPr>
          <p:cNvSpPr/>
          <p:nvPr/>
        </p:nvSpPr>
        <p:spPr>
          <a:xfrm>
            <a:off x="11652916" y="1686538"/>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6" name="Google Shape;69;p14">
            <a:extLst>
              <a:ext uri="{FF2B5EF4-FFF2-40B4-BE49-F238E27FC236}">
                <a16:creationId xmlns:a16="http://schemas.microsoft.com/office/drawing/2014/main" id="{12044715-1671-9C4C-85A8-25A2F39A8975}"/>
              </a:ext>
            </a:extLst>
          </p:cNvPr>
          <p:cNvSpPr txBox="1">
            <a:spLocks/>
          </p:cNvSpPr>
          <p:nvPr/>
        </p:nvSpPr>
        <p:spPr>
          <a:xfrm>
            <a:off x="4961462" y="6454783"/>
            <a:ext cx="10752357" cy="52753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pPr marL="162556">
              <a:buSzPts val="1680"/>
            </a:pPr>
            <a:r>
              <a:rPr lang="en-US" sz="1467" dirty="0"/>
              <a:t>Source: “Efficient Large Language Models: A Survey” by Wan et al. 2024</a:t>
            </a:r>
            <a:endParaRPr lang="en-US" sz="133" dirty="0">
              <a:latin typeface="Comic Sans MS" panose="030F0902030302020204" pitchFamily="66" charset="0"/>
            </a:endParaRPr>
          </a:p>
        </p:txBody>
      </p:sp>
      <p:pic>
        <p:nvPicPr>
          <p:cNvPr id="2" name="Picture 1">
            <a:extLst>
              <a:ext uri="{FF2B5EF4-FFF2-40B4-BE49-F238E27FC236}">
                <a16:creationId xmlns:a16="http://schemas.microsoft.com/office/drawing/2014/main" id="{A4FE29D3-AECC-4EFC-E1AC-C78513945F55}"/>
              </a:ext>
            </a:extLst>
          </p:cNvPr>
          <p:cNvPicPr>
            <a:picLocks noChangeAspect="1"/>
          </p:cNvPicPr>
          <p:nvPr/>
        </p:nvPicPr>
        <p:blipFill>
          <a:blip r:embed="rId3"/>
          <a:stretch>
            <a:fillRect/>
          </a:stretch>
        </p:blipFill>
        <p:spPr>
          <a:xfrm>
            <a:off x="0" y="-26193"/>
            <a:ext cx="4055498" cy="6858000"/>
          </a:xfrm>
          <a:prstGeom prst="rect">
            <a:avLst/>
          </a:prstGeom>
        </p:spPr>
      </p:pic>
      <p:pic>
        <p:nvPicPr>
          <p:cNvPr id="4" name="Picture 3">
            <a:extLst>
              <a:ext uri="{FF2B5EF4-FFF2-40B4-BE49-F238E27FC236}">
                <a16:creationId xmlns:a16="http://schemas.microsoft.com/office/drawing/2014/main" id="{B7A00908-1ABB-4D0F-CDA3-BD91EA4176AE}"/>
              </a:ext>
            </a:extLst>
          </p:cNvPr>
          <p:cNvPicPr>
            <a:picLocks noChangeAspect="1"/>
          </p:cNvPicPr>
          <p:nvPr/>
        </p:nvPicPr>
        <p:blipFill>
          <a:blip r:embed="rId4"/>
          <a:stretch>
            <a:fillRect/>
          </a:stretch>
        </p:blipFill>
        <p:spPr>
          <a:xfrm>
            <a:off x="3610146" y="45674"/>
            <a:ext cx="794558" cy="2843300"/>
          </a:xfrm>
          <a:prstGeom prst="rect">
            <a:avLst/>
          </a:prstGeom>
        </p:spPr>
      </p:pic>
      <p:pic>
        <p:nvPicPr>
          <p:cNvPr id="6" name="Picture 5">
            <a:extLst>
              <a:ext uri="{FF2B5EF4-FFF2-40B4-BE49-F238E27FC236}">
                <a16:creationId xmlns:a16="http://schemas.microsoft.com/office/drawing/2014/main" id="{8A4D65A1-2465-2ABE-ADAB-151C17828952}"/>
              </a:ext>
            </a:extLst>
          </p:cNvPr>
          <p:cNvPicPr>
            <a:picLocks noChangeAspect="1"/>
          </p:cNvPicPr>
          <p:nvPr/>
        </p:nvPicPr>
        <p:blipFill>
          <a:blip r:embed="rId4"/>
          <a:stretch>
            <a:fillRect/>
          </a:stretch>
        </p:blipFill>
        <p:spPr>
          <a:xfrm>
            <a:off x="3713922" y="3186837"/>
            <a:ext cx="794558" cy="782190"/>
          </a:xfrm>
          <a:prstGeom prst="rect">
            <a:avLst/>
          </a:prstGeom>
        </p:spPr>
      </p:pic>
      <p:pic>
        <p:nvPicPr>
          <p:cNvPr id="7" name="Picture 6">
            <a:extLst>
              <a:ext uri="{FF2B5EF4-FFF2-40B4-BE49-F238E27FC236}">
                <a16:creationId xmlns:a16="http://schemas.microsoft.com/office/drawing/2014/main" id="{63F30621-6FEF-4C55-4BE5-F5883FCCEA71}"/>
              </a:ext>
            </a:extLst>
          </p:cNvPr>
          <p:cNvPicPr>
            <a:picLocks noChangeAspect="1"/>
          </p:cNvPicPr>
          <p:nvPr/>
        </p:nvPicPr>
        <p:blipFill>
          <a:blip r:embed="rId4"/>
          <a:stretch>
            <a:fillRect/>
          </a:stretch>
        </p:blipFill>
        <p:spPr>
          <a:xfrm>
            <a:off x="3610146" y="3750408"/>
            <a:ext cx="794558" cy="1113140"/>
          </a:xfrm>
          <a:prstGeom prst="rect">
            <a:avLst/>
          </a:prstGeom>
        </p:spPr>
      </p:pic>
      <p:pic>
        <p:nvPicPr>
          <p:cNvPr id="8" name="Picture 7">
            <a:extLst>
              <a:ext uri="{FF2B5EF4-FFF2-40B4-BE49-F238E27FC236}">
                <a16:creationId xmlns:a16="http://schemas.microsoft.com/office/drawing/2014/main" id="{5682B577-4FC0-A16B-D9A4-EC83A6C64A09}"/>
              </a:ext>
            </a:extLst>
          </p:cNvPr>
          <p:cNvPicPr>
            <a:picLocks noChangeAspect="1"/>
          </p:cNvPicPr>
          <p:nvPr/>
        </p:nvPicPr>
        <p:blipFill>
          <a:blip r:embed="rId4"/>
          <a:stretch>
            <a:fillRect/>
          </a:stretch>
        </p:blipFill>
        <p:spPr>
          <a:xfrm>
            <a:off x="3884710" y="4473516"/>
            <a:ext cx="794558" cy="1046525"/>
          </a:xfrm>
          <a:prstGeom prst="rect">
            <a:avLst/>
          </a:prstGeom>
        </p:spPr>
      </p:pic>
      <p:pic>
        <p:nvPicPr>
          <p:cNvPr id="11" name="Picture 10">
            <a:extLst>
              <a:ext uri="{FF2B5EF4-FFF2-40B4-BE49-F238E27FC236}">
                <a16:creationId xmlns:a16="http://schemas.microsoft.com/office/drawing/2014/main" id="{A4DB096D-3715-0AB5-11BB-DEE222F59283}"/>
              </a:ext>
            </a:extLst>
          </p:cNvPr>
          <p:cNvPicPr>
            <a:picLocks noChangeAspect="1"/>
          </p:cNvPicPr>
          <p:nvPr/>
        </p:nvPicPr>
        <p:blipFill>
          <a:blip r:embed="rId4"/>
          <a:stretch>
            <a:fillRect/>
          </a:stretch>
        </p:blipFill>
        <p:spPr>
          <a:xfrm>
            <a:off x="3897962" y="5817905"/>
            <a:ext cx="794558" cy="1037807"/>
          </a:xfrm>
          <a:prstGeom prst="rect">
            <a:avLst/>
          </a:prstGeom>
        </p:spPr>
      </p:pic>
      <p:pic>
        <p:nvPicPr>
          <p:cNvPr id="13" name="Picture 12">
            <a:extLst>
              <a:ext uri="{FF2B5EF4-FFF2-40B4-BE49-F238E27FC236}">
                <a16:creationId xmlns:a16="http://schemas.microsoft.com/office/drawing/2014/main" id="{A74035F6-F837-CA08-3803-8163EEC55594}"/>
              </a:ext>
            </a:extLst>
          </p:cNvPr>
          <p:cNvPicPr>
            <a:picLocks noChangeAspect="1"/>
          </p:cNvPicPr>
          <p:nvPr/>
        </p:nvPicPr>
        <p:blipFill>
          <a:blip r:embed="rId4"/>
          <a:stretch>
            <a:fillRect/>
          </a:stretch>
        </p:blipFill>
        <p:spPr>
          <a:xfrm>
            <a:off x="3978418" y="2460356"/>
            <a:ext cx="794558" cy="1037807"/>
          </a:xfrm>
          <a:prstGeom prst="rect">
            <a:avLst/>
          </a:prstGeom>
        </p:spPr>
      </p:pic>
    </p:spTree>
    <p:extLst>
      <p:ext uri="{BB962C8B-B14F-4D97-AF65-F5344CB8AC3E}">
        <p14:creationId xmlns:p14="http://schemas.microsoft.com/office/powerpoint/2010/main" val="7869859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7514" y="26193"/>
            <a:ext cx="121920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More advanced attention architectures</a:t>
            </a:r>
            <a:endParaRPr sz="3467" dirty="0">
              <a:latin typeface="Comic Sans MS" panose="030F0902030302020204" pitchFamily="66" charset="0"/>
              <a:ea typeface="Lora"/>
              <a:cs typeface="Lora"/>
              <a:sym typeface="Lora"/>
            </a:endParaRPr>
          </a:p>
        </p:txBody>
      </p:sp>
      <p:sp>
        <p:nvSpPr>
          <p:cNvPr id="3" name="Text Placeholder 2">
            <a:extLst>
              <a:ext uri="{FF2B5EF4-FFF2-40B4-BE49-F238E27FC236}">
                <a16:creationId xmlns:a16="http://schemas.microsoft.com/office/drawing/2014/main" id="{2DC9067E-964F-784D-8F54-131F2388D040}"/>
              </a:ext>
            </a:extLst>
          </p:cNvPr>
          <p:cNvSpPr>
            <a:spLocks noGrp="1"/>
          </p:cNvSpPr>
          <p:nvPr>
            <p:ph type="body" idx="1"/>
          </p:nvPr>
        </p:nvSpPr>
        <p:spPr>
          <a:xfrm>
            <a:off x="237992" y="1337959"/>
            <a:ext cx="11671089" cy="5053604"/>
          </a:xfrm>
        </p:spPr>
        <p:txBody>
          <a:bodyPr>
            <a:normAutofit/>
          </a:bodyPr>
          <a:lstStyle/>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None/>
            </a:pPr>
            <a:endParaRPr lang="en-US" sz="2133" dirty="0">
              <a:latin typeface="Comic Sans MS" panose="030F0902030302020204" pitchFamily="66" charset="0"/>
            </a:endParaRPr>
          </a:p>
        </p:txBody>
      </p:sp>
      <p:sp>
        <p:nvSpPr>
          <p:cNvPr id="5" name="Rectangle 4">
            <a:extLst>
              <a:ext uri="{FF2B5EF4-FFF2-40B4-BE49-F238E27FC236}">
                <a16:creationId xmlns:a16="http://schemas.microsoft.com/office/drawing/2014/main" id="{A3471FAE-79C2-0743-B0A3-31C4796034C3}"/>
              </a:ext>
            </a:extLst>
          </p:cNvPr>
          <p:cNvSpPr/>
          <p:nvPr/>
        </p:nvSpPr>
        <p:spPr>
          <a:xfrm>
            <a:off x="6231117" y="1753318"/>
            <a:ext cx="300111" cy="26259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9" name="Rectangle 8">
            <a:extLst>
              <a:ext uri="{FF2B5EF4-FFF2-40B4-BE49-F238E27FC236}">
                <a16:creationId xmlns:a16="http://schemas.microsoft.com/office/drawing/2014/main" id="{99EF2813-2FC4-9745-A391-1CFC6D6043B3}"/>
              </a:ext>
            </a:extLst>
          </p:cNvPr>
          <p:cNvSpPr/>
          <p:nvPr/>
        </p:nvSpPr>
        <p:spPr>
          <a:xfrm>
            <a:off x="11312166" y="1627919"/>
            <a:ext cx="490807" cy="3845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0" name="Rectangle 9">
            <a:extLst>
              <a:ext uri="{FF2B5EF4-FFF2-40B4-BE49-F238E27FC236}">
                <a16:creationId xmlns:a16="http://schemas.microsoft.com/office/drawing/2014/main" id="{057C8996-BA8F-3048-9D34-F375F3F88208}"/>
              </a:ext>
            </a:extLst>
          </p:cNvPr>
          <p:cNvSpPr/>
          <p:nvPr/>
        </p:nvSpPr>
        <p:spPr>
          <a:xfrm>
            <a:off x="11663679" y="1624001"/>
            <a:ext cx="490807" cy="6849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2" name="Rectangle 11">
            <a:extLst>
              <a:ext uri="{FF2B5EF4-FFF2-40B4-BE49-F238E27FC236}">
                <a16:creationId xmlns:a16="http://schemas.microsoft.com/office/drawing/2014/main" id="{AC897ABF-3170-1947-8652-AC6724AA2DA7}"/>
              </a:ext>
            </a:extLst>
          </p:cNvPr>
          <p:cNvSpPr/>
          <p:nvPr/>
        </p:nvSpPr>
        <p:spPr>
          <a:xfrm>
            <a:off x="6087898" y="1512350"/>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4" name="Rectangle 13">
            <a:extLst>
              <a:ext uri="{FF2B5EF4-FFF2-40B4-BE49-F238E27FC236}">
                <a16:creationId xmlns:a16="http://schemas.microsoft.com/office/drawing/2014/main" id="{0A6DB6A3-88E2-F042-B515-8BF2B6779728}"/>
              </a:ext>
            </a:extLst>
          </p:cNvPr>
          <p:cNvSpPr/>
          <p:nvPr/>
        </p:nvSpPr>
        <p:spPr>
          <a:xfrm>
            <a:off x="11343605" y="1383218"/>
            <a:ext cx="810881" cy="2948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5" name="Rectangle 14">
            <a:extLst>
              <a:ext uri="{FF2B5EF4-FFF2-40B4-BE49-F238E27FC236}">
                <a16:creationId xmlns:a16="http://schemas.microsoft.com/office/drawing/2014/main" id="{D6EC3FAB-30A9-B949-9FCA-232149979F8D}"/>
              </a:ext>
            </a:extLst>
          </p:cNvPr>
          <p:cNvSpPr/>
          <p:nvPr/>
        </p:nvSpPr>
        <p:spPr>
          <a:xfrm>
            <a:off x="11652916" y="1686538"/>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6" name="Google Shape;69;p14">
            <a:extLst>
              <a:ext uri="{FF2B5EF4-FFF2-40B4-BE49-F238E27FC236}">
                <a16:creationId xmlns:a16="http://schemas.microsoft.com/office/drawing/2014/main" id="{12044715-1671-9C4C-85A8-25A2F39A8975}"/>
              </a:ext>
            </a:extLst>
          </p:cNvPr>
          <p:cNvSpPr txBox="1">
            <a:spLocks/>
          </p:cNvSpPr>
          <p:nvPr/>
        </p:nvSpPr>
        <p:spPr>
          <a:xfrm>
            <a:off x="-8103" y="6411321"/>
            <a:ext cx="10752357" cy="52753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pPr marL="162556">
              <a:buSzPts val="1680"/>
            </a:pPr>
            <a:r>
              <a:rPr lang="en-US" sz="1467" dirty="0"/>
              <a:t>Source</a:t>
            </a:r>
            <a:r>
              <a:rPr lang="en-US" sz="1467"/>
              <a:t>: “Efficient </a:t>
            </a:r>
            <a:r>
              <a:rPr lang="en-US" sz="1467" dirty="0"/>
              <a:t>Large Language Models: A Survey” by Wan et al. 2024</a:t>
            </a:r>
            <a:endParaRPr lang="en-US" sz="133" dirty="0">
              <a:latin typeface="Comic Sans MS" panose="030F0902030302020204" pitchFamily="66" charset="0"/>
            </a:endParaRPr>
          </a:p>
        </p:txBody>
      </p:sp>
      <p:pic>
        <p:nvPicPr>
          <p:cNvPr id="2" name="Picture 1">
            <a:extLst>
              <a:ext uri="{FF2B5EF4-FFF2-40B4-BE49-F238E27FC236}">
                <a16:creationId xmlns:a16="http://schemas.microsoft.com/office/drawing/2014/main" id="{536ACC27-322E-E38E-C2D9-D968312AF7F8}"/>
              </a:ext>
            </a:extLst>
          </p:cNvPr>
          <p:cNvPicPr>
            <a:picLocks noChangeAspect="1"/>
          </p:cNvPicPr>
          <p:nvPr/>
        </p:nvPicPr>
        <p:blipFill>
          <a:blip r:embed="rId3"/>
          <a:stretch>
            <a:fillRect/>
          </a:stretch>
        </p:blipFill>
        <p:spPr>
          <a:xfrm>
            <a:off x="3635111" y="1318201"/>
            <a:ext cx="7772400" cy="4717211"/>
          </a:xfrm>
          <a:prstGeom prst="rect">
            <a:avLst/>
          </a:prstGeom>
        </p:spPr>
      </p:pic>
      <p:sp>
        <p:nvSpPr>
          <p:cNvPr id="6" name="Text Placeholder 2">
            <a:extLst>
              <a:ext uri="{FF2B5EF4-FFF2-40B4-BE49-F238E27FC236}">
                <a16:creationId xmlns:a16="http://schemas.microsoft.com/office/drawing/2014/main" id="{F75A99B3-A8CE-0BA7-44E5-91289D2CFB82}"/>
              </a:ext>
            </a:extLst>
          </p:cNvPr>
          <p:cNvSpPr txBox="1">
            <a:spLocks/>
          </p:cNvSpPr>
          <p:nvPr/>
        </p:nvSpPr>
        <p:spPr>
          <a:xfrm>
            <a:off x="670044" y="1416200"/>
            <a:ext cx="2842047" cy="1636034"/>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609585" marR="0" lvl="0" indent="-457189" algn="l" rtl="0" eaLnBrk="1" hangingPunct="1">
              <a:lnSpc>
                <a:spcPct val="115000"/>
              </a:lnSpc>
              <a:spcBef>
                <a:spcPts val="0"/>
              </a:spcBef>
              <a:spcAft>
                <a:spcPts val="0"/>
              </a:spcAft>
              <a:buClr>
                <a:schemeClr val="dk1"/>
              </a:buClr>
              <a:buSzPts val="1800"/>
              <a:buFont typeface="Open Sans"/>
              <a:buChar char="●"/>
              <a:defRPr sz="1800" b="0" i="0" u="none" strike="noStrike" cap="none">
                <a:solidFill>
                  <a:schemeClr val="dk1"/>
                </a:solidFill>
                <a:latin typeface="Open Sans"/>
                <a:ea typeface="Open Sans"/>
                <a:cs typeface="Open Sans"/>
                <a:sym typeface="Open Sans"/>
              </a:defRPr>
            </a:lvl1pPr>
            <a:lvl2pPr marL="1219170" marR="0" lvl="1"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2pPr>
            <a:lvl3pPr marL="1828754" marR="0" lvl="2"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3pPr>
            <a:lvl4pPr marL="2438339" marR="0" lvl="3"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4pPr>
            <a:lvl5pPr marL="3047924" marR="0" lvl="4"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5pPr>
            <a:lvl6pPr marL="3657509" marR="0" lvl="5"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6pPr>
            <a:lvl7pPr marL="4267093" marR="0" lvl="6"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7pPr>
            <a:lvl8pPr marL="4876678" marR="0" lvl="7"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8pPr>
            <a:lvl9pPr marL="5486263" marR="0" lvl="8"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9pPr>
          </a:lstStyle>
          <a:p>
            <a:pPr marL="152396" indent="0">
              <a:buFont typeface="Open Sans"/>
              <a:buNone/>
            </a:pPr>
            <a:r>
              <a:rPr lang="en-US" dirty="0">
                <a:latin typeface="Comic Sans MS" panose="030F0902030302020204" pitchFamily="66" charset="0"/>
              </a:rPr>
              <a:t>Share keys, values across attention heads.</a:t>
            </a:r>
          </a:p>
          <a:p>
            <a:pPr marL="152396" indent="0">
              <a:buFont typeface="Open Sans"/>
              <a:buNone/>
            </a:pPr>
            <a:r>
              <a:rPr lang="en-US" dirty="0">
                <a:latin typeface="Comic Sans MS" panose="030F0902030302020204" pitchFamily="66" charset="0"/>
              </a:rPr>
              <a:t>E.g., MQA, GQA</a:t>
            </a:r>
          </a:p>
          <a:p>
            <a:pPr marL="152396" indent="0">
              <a:buFont typeface="Open Sans"/>
              <a:buNone/>
            </a:pPr>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Font typeface="Open Sans"/>
              <a:buNone/>
            </a:pPr>
            <a:endParaRPr lang="en-US" sz="2133" dirty="0">
              <a:latin typeface="Comic Sans MS" panose="030F0902030302020204" pitchFamily="66" charset="0"/>
            </a:endParaRPr>
          </a:p>
        </p:txBody>
      </p:sp>
      <p:sp>
        <p:nvSpPr>
          <p:cNvPr id="7" name="Text Placeholder 2">
            <a:extLst>
              <a:ext uri="{FF2B5EF4-FFF2-40B4-BE49-F238E27FC236}">
                <a16:creationId xmlns:a16="http://schemas.microsoft.com/office/drawing/2014/main" id="{662F834A-EAF9-1CCF-AFCB-0A78C67D793A}"/>
              </a:ext>
            </a:extLst>
          </p:cNvPr>
          <p:cNvSpPr txBox="1">
            <a:spLocks/>
          </p:cNvSpPr>
          <p:nvPr/>
        </p:nvSpPr>
        <p:spPr>
          <a:xfrm>
            <a:off x="603519" y="3864761"/>
            <a:ext cx="2934812" cy="1825041"/>
          </a:xfrm>
          <a:prstGeom prst="rect">
            <a:avLst/>
          </a:prstGeom>
          <a:noFill/>
          <a:ln>
            <a:noFill/>
          </a:ln>
        </p:spPr>
        <p:txBody>
          <a:bodyPr spcFirstLastPara="1" wrap="square" lIns="91425" tIns="91425" rIns="91425" bIns="91425" anchor="t" anchorCtr="0">
            <a:normAutofit fontScale="70000" lnSpcReduction="20000"/>
          </a:bodyPr>
          <a:lstStyle>
            <a:defPPr marR="0" lvl="0" algn="l" rtl="0">
              <a:lnSpc>
                <a:spcPct val="100000"/>
              </a:lnSpc>
              <a:spcBef>
                <a:spcPts val="0"/>
              </a:spcBef>
              <a:spcAft>
                <a:spcPts val="0"/>
              </a:spcAft>
            </a:defPPr>
            <a:lvl1pPr marL="609585" marR="0" lvl="0" indent="-457189" algn="l" rtl="0" eaLnBrk="1" hangingPunct="1">
              <a:lnSpc>
                <a:spcPct val="115000"/>
              </a:lnSpc>
              <a:spcBef>
                <a:spcPts val="0"/>
              </a:spcBef>
              <a:spcAft>
                <a:spcPts val="0"/>
              </a:spcAft>
              <a:buClr>
                <a:schemeClr val="dk1"/>
              </a:buClr>
              <a:buSzPts val="1800"/>
              <a:buFont typeface="Open Sans"/>
              <a:buChar char="●"/>
              <a:defRPr sz="1800" b="0" i="0" u="none" strike="noStrike" cap="none">
                <a:solidFill>
                  <a:schemeClr val="dk1"/>
                </a:solidFill>
                <a:latin typeface="Open Sans"/>
                <a:ea typeface="Open Sans"/>
                <a:cs typeface="Open Sans"/>
                <a:sym typeface="Open Sans"/>
              </a:defRPr>
            </a:lvl1pPr>
            <a:lvl2pPr marL="1219170" marR="0" lvl="1"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2pPr>
            <a:lvl3pPr marL="1828754" marR="0" lvl="2"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3pPr>
            <a:lvl4pPr marL="2438339" marR="0" lvl="3"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4pPr>
            <a:lvl5pPr marL="3047924" marR="0" lvl="4"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5pPr>
            <a:lvl6pPr marL="3657509" marR="0" lvl="5"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6pPr>
            <a:lvl7pPr marL="4267093" marR="0" lvl="6"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7pPr>
            <a:lvl8pPr marL="4876678" marR="0" lvl="7"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8pPr>
            <a:lvl9pPr marL="5486263" marR="0" lvl="8"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9pPr>
          </a:lstStyle>
          <a:p>
            <a:pPr marL="152396" indent="0">
              <a:buFont typeface="Open Sans"/>
              <a:buNone/>
            </a:pPr>
            <a:r>
              <a:rPr lang="en-US" sz="2600" dirty="0">
                <a:latin typeface="Comic Sans MS" panose="030F0902030302020204" pitchFamily="66" charset="0"/>
              </a:rPr>
              <a:t>Reduce dimensionality of attention keys, values. Approximate attention calculations.</a:t>
            </a:r>
          </a:p>
          <a:p>
            <a:pPr marL="152396" indent="0">
              <a:buFont typeface="Open Sans"/>
              <a:buNone/>
            </a:pPr>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Font typeface="Open Sans"/>
              <a:buNone/>
            </a:pPr>
            <a:endParaRPr lang="en-US" sz="2133" dirty="0">
              <a:latin typeface="Comic Sans MS" panose="030F0902030302020204" pitchFamily="66" charset="0"/>
            </a:endParaRPr>
          </a:p>
        </p:txBody>
      </p:sp>
    </p:spTree>
    <p:extLst>
      <p:ext uri="{BB962C8B-B14F-4D97-AF65-F5344CB8AC3E}">
        <p14:creationId xmlns:p14="http://schemas.microsoft.com/office/powerpoint/2010/main" val="25278523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7514" y="26193"/>
            <a:ext cx="121920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Mixture-of-Experts models</a:t>
            </a:r>
            <a:endParaRPr sz="3467" dirty="0">
              <a:latin typeface="Comic Sans MS" panose="030F0902030302020204" pitchFamily="66" charset="0"/>
              <a:ea typeface="Lora"/>
              <a:cs typeface="Lora"/>
              <a:sym typeface="Lora"/>
            </a:endParaRPr>
          </a:p>
        </p:txBody>
      </p:sp>
      <p:sp>
        <p:nvSpPr>
          <p:cNvPr id="3" name="Text Placeholder 2">
            <a:extLst>
              <a:ext uri="{FF2B5EF4-FFF2-40B4-BE49-F238E27FC236}">
                <a16:creationId xmlns:a16="http://schemas.microsoft.com/office/drawing/2014/main" id="{2DC9067E-964F-784D-8F54-131F2388D040}"/>
              </a:ext>
            </a:extLst>
          </p:cNvPr>
          <p:cNvSpPr>
            <a:spLocks noGrp="1"/>
          </p:cNvSpPr>
          <p:nvPr>
            <p:ph type="body" idx="1"/>
          </p:nvPr>
        </p:nvSpPr>
        <p:spPr>
          <a:xfrm>
            <a:off x="237992" y="1337959"/>
            <a:ext cx="11671089" cy="5053604"/>
          </a:xfrm>
        </p:spPr>
        <p:txBody>
          <a:bodyPr>
            <a:normAutofit/>
          </a:bodyPr>
          <a:lstStyle/>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None/>
            </a:pPr>
            <a:endParaRPr lang="en-US" sz="2133" dirty="0">
              <a:latin typeface="Comic Sans MS" panose="030F0902030302020204" pitchFamily="66" charset="0"/>
            </a:endParaRPr>
          </a:p>
        </p:txBody>
      </p:sp>
      <p:sp>
        <p:nvSpPr>
          <p:cNvPr id="5" name="Rectangle 4">
            <a:extLst>
              <a:ext uri="{FF2B5EF4-FFF2-40B4-BE49-F238E27FC236}">
                <a16:creationId xmlns:a16="http://schemas.microsoft.com/office/drawing/2014/main" id="{A3471FAE-79C2-0743-B0A3-31C4796034C3}"/>
              </a:ext>
            </a:extLst>
          </p:cNvPr>
          <p:cNvSpPr/>
          <p:nvPr/>
        </p:nvSpPr>
        <p:spPr>
          <a:xfrm>
            <a:off x="6231117" y="1753318"/>
            <a:ext cx="300111" cy="26259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9" name="Rectangle 8">
            <a:extLst>
              <a:ext uri="{FF2B5EF4-FFF2-40B4-BE49-F238E27FC236}">
                <a16:creationId xmlns:a16="http://schemas.microsoft.com/office/drawing/2014/main" id="{99EF2813-2FC4-9745-A391-1CFC6D6043B3}"/>
              </a:ext>
            </a:extLst>
          </p:cNvPr>
          <p:cNvSpPr/>
          <p:nvPr/>
        </p:nvSpPr>
        <p:spPr>
          <a:xfrm>
            <a:off x="11312166" y="1627919"/>
            <a:ext cx="490807" cy="3845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0" name="Rectangle 9">
            <a:extLst>
              <a:ext uri="{FF2B5EF4-FFF2-40B4-BE49-F238E27FC236}">
                <a16:creationId xmlns:a16="http://schemas.microsoft.com/office/drawing/2014/main" id="{057C8996-BA8F-3048-9D34-F375F3F88208}"/>
              </a:ext>
            </a:extLst>
          </p:cNvPr>
          <p:cNvSpPr/>
          <p:nvPr/>
        </p:nvSpPr>
        <p:spPr>
          <a:xfrm>
            <a:off x="11663679" y="1624001"/>
            <a:ext cx="490807" cy="6849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2" name="Rectangle 11">
            <a:extLst>
              <a:ext uri="{FF2B5EF4-FFF2-40B4-BE49-F238E27FC236}">
                <a16:creationId xmlns:a16="http://schemas.microsoft.com/office/drawing/2014/main" id="{AC897ABF-3170-1947-8652-AC6724AA2DA7}"/>
              </a:ext>
            </a:extLst>
          </p:cNvPr>
          <p:cNvSpPr/>
          <p:nvPr/>
        </p:nvSpPr>
        <p:spPr>
          <a:xfrm>
            <a:off x="6087898" y="1512350"/>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4" name="Rectangle 13">
            <a:extLst>
              <a:ext uri="{FF2B5EF4-FFF2-40B4-BE49-F238E27FC236}">
                <a16:creationId xmlns:a16="http://schemas.microsoft.com/office/drawing/2014/main" id="{0A6DB6A3-88E2-F042-B515-8BF2B6779728}"/>
              </a:ext>
            </a:extLst>
          </p:cNvPr>
          <p:cNvSpPr/>
          <p:nvPr/>
        </p:nvSpPr>
        <p:spPr>
          <a:xfrm>
            <a:off x="11343605" y="1383218"/>
            <a:ext cx="810881" cy="2948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5" name="Rectangle 14">
            <a:extLst>
              <a:ext uri="{FF2B5EF4-FFF2-40B4-BE49-F238E27FC236}">
                <a16:creationId xmlns:a16="http://schemas.microsoft.com/office/drawing/2014/main" id="{D6EC3FAB-30A9-B949-9FCA-232149979F8D}"/>
              </a:ext>
            </a:extLst>
          </p:cNvPr>
          <p:cNvSpPr/>
          <p:nvPr/>
        </p:nvSpPr>
        <p:spPr>
          <a:xfrm>
            <a:off x="11652916" y="1686538"/>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6" name="Google Shape;69;p14">
            <a:extLst>
              <a:ext uri="{FF2B5EF4-FFF2-40B4-BE49-F238E27FC236}">
                <a16:creationId xmlns:a16="http://schemas.microsoft.com/office/drawing/2014/main" id="{12044715-1671-9C4C-85A8-25A2F39A8975}"/>
              </a:ext>
            </a:extLst>
          </p:cNvPr>
          <p:cNvSpPr txBox="1">
            <a:spLocks/>
          </p:cNvSpPr>
          <p:nvPr/>
        </p:nvSpPr>
        <p:spPr>
          <a:xfrm>
            <a:off x="-8103" y="6411321"/>
            <a:ext cx="10752357" cy="52753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pPr marL="162556">
              <a:buSzPts val="1680"/>
            </a:pPr>
            <a:r>
              <a:rPr lang="en-US" sz="1467" dirty="0"/>
              <a:t>Source</a:t>
            </a:r>
            <a:r>
              <a:rPr lang="en-US" sz="1467"/>
              <a:t>: “Efficient </a:t>
            </a:r>
            <a:r>
              <a:rPr lang="en-US" sz="1467" dirty="0"/>
              <a:t>Large Language Models: A Survey” by Wan et al. 2024</a:t>
            </a:r>
            <a:endParaRPr lang="en-US" sz="133" dirty="0">
              <a:latin typeface="Comic Sans MS" panose="030F0902030302020204" pitchFamily="66" charset="0"/>
            </a:endParaRPr>
          </a:p>
        </p:txBody>
      </p:sp>
      <p:pic>
        <p:nvPicPr>
          <p:cNvPr id="2" name="Picture 1">
            <a:extLst>
              <a:ext uri="{FF2B5EF4-FFF2-40B4-BE49-F238E27FC236}">
                <a16:creationId xmlns:a16="http://schemas.microsoft.com/office/drawing/2014/main" id="{46C04732-C97D-090B-3EF2-8F3F7CA63B9F}"/>
              </a:ext>
            </a:extLst>
          </p:cNvPr>
          <p:cNvPicPr>
            <a:picLocks noChangeAspect="1"/>
          </p:cNvPicPr>
          <p:nvPr/>
        </p:nvPicPr>
        <p:blipFill>
          <a:blip r:embed="rId3"/>
          <a:stretch>
            <a:fillRect/>
          </a:stretch>
        </p:blipFill>
        <p:spPr>
          <a:xfrm>
            <a:off x="6082625" y="1318201"/>
            <a:ext cx="5416706" cy="3797138"/>
          </a:xfrm>
          <a:prstGeom prst="rect">
            <a:avLst/>
          </a:prstGeom>
        </p:spPr>
      </p:pic>
      <p:sp>
        <p:nvSpPr>
          <p:cNvPr id="4" name="Text Placeholder 2">
            <a:extLst>
              <a:ext uri="{FF2B5EF4-FFF2-40B4-BE49-F238E27FC236}">
                <a16:creationId xmlns:a16="http://schemas.microsoft.com/office/drawing/2014/main" id="{CCD1AEC8-82BB-0356-E87E-5FAECFA2E182}"/>
              </a:ext>
            </a:extLst>
          </p:cNvPr>
          <p:cNvSpPr txBox="1">
            <a:spLocks/>
          </p:cNvSpPr>
          <p:nvPr/>
        </p:nvSpPr>
        <p:spPr>
          <a:xfrm>
            <a:off x="46925" y="1512350"/>
            <a:ext cx="5625950" cy="3086154"/>
          </a:xfrm>
          <a:prstGeom prst="rect">
            <a:avLst/>
          </a:prstGeom>
          <a:noFill/>
          <a:ln>
            <a:noFill/>
          </a:ln>
        </p:spPr>
        <p:txBody>
          <a:bodyPr spcFirstLastPara="1" wrap="square" lIns="91425" tIns="91425" rIns="91425" bIns="91425" anchor="t" anchorCtr="0">
            <a:normAutofit fontScale="85000" lnSpcReduction="10000"/>
          </a:bodyPr>
          <a:lstStyle>
            <a:defPPr marR="0" lvl="0" algn="l" rtl="0">
              <a:lnSpc>
                <a:spcPct val="100000"/>
              </a:lnSpc>
              <a:spcBef>
                <a:spcPts val="0"/>
              </a:spcBef>
              <a:spcAft>
                <a:spcPts val="0"/>
              </a:spcAft>
            </a:defPPr>
            <a:lvl1pPr marL="609585" marR="0" lvl="0" indent="-457189" algn="l" rtl="0" eaLnBrk="1" hangingPunct="1">
              <a:lnSpc>
                <a:spcPct val="115000"/>
              </a:lnSpc>
              <a:spcBef>
                <a:spcPts val="0"/>
              </a:spcBef>
              <a:spcAft>
                <a:spcPts val="0"/>
              </a:spcAft>
              <a:buClr>
                <a:schemeClr val="dk1"/>
              </a:buClr>
              <a:buSzPts val="1800"/>
              <a:buFont typeface="Open Sans"/>
              <a:buChar char="●"/>
              <a:defRPr sz="1800" b="0" i="0" u="none" strike="noStrike" cap="none">
                <a:solidFill>
                  <a:schemeClr val="dk1"/>
                </a:solidFill>
                <a:latin typeface="Open Sans"/>
                <a:ea typeface="Open Sans"/>
                <a:cs typeface="Open Sans"/>
                <a:sym typeface="Open Sans"/>
              </a:defRPr>
            </a:lvl1pPr>
            <a:lvl2pPr marL="1219170" marR="0" lvl="1"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2pPr>
            <a:lvl3pPr marL="1828754" marR="0" lvl="2"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3pPr>
            <a:lvl4pPr marL="2438339" marR="0" lvl="3"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4pPr>
            <a:lvl5pPr marL="3047924" marR="0" lvl="4"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5pPr>
            <a:lvl6pPr marL="3657509" marR="0" lvl="5"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6pPr>
            <a:lvl7pPr marL="4267093" marR="0" lvl="6"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7pPr>
            <a:lvl8pPr marL="4876678" marR="0" lvl="7"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8pPr>
            <a:lvl9pPr marL="5486263" marR="0" lvl="8"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9pPr>
          </a:lstStyle>
          <a:p>
            <a:endParaRPr lang="en-US" sz="2133" dirty="0">
              <a:latin typeface="Comic Sans MS" panose="030F0902030302020204" pitchFamily="66" charset="0"/>
            </a:endParaRPr>
          </a:p>
          <a:p>
            <a:pPr marL="152396" indent="0">
              <a:buFont typeface="Open Sans"/>
              <a:buNone/>
            </a:pPr>
            <a:r>
              <a:rPr lang="en-US" sz="2133" dirty="0">
                <a:latin typeface="Comic Sans MS" panose="030F0902030302020204" pitchFamily="66" charset="0"/>
              </a:rPr>
              <a:t>Segment given task into subtasks. Each subtask allocated to an “expert”.</a:t>
            </a:r>
          </a:p>
          <a:p>
            <a:pPr marL="152396" indent="0">
              <a:buFont typeface="Open Sans"/>
              <a:buNone/>
            </a:pPr>
            <a:endParaRPr lang="en-US" sz="2133" dirty="0">
              <a:latin typeface="Comic Sans MS" panose="030F0902030302020204" pitchFamily="66" charset="0"/>
            </a:endParaRPr>
          </a:p>
          <a:p>
            <a:pPr marL="152396" indent="0">
              <a:buFont typeface="Open Sans"/>
              <a:buNone/>
            </a:pPr>
            <a:r>
              <a:rPr lang="en-US" sz="2133" dirty="0">
                <a:latin typeface="Comic Sans MS" panose="030F0902030302020204" pitchFamily="66" charset="0"/>
              </a:rPr>
              <a:t>E.g., Switch Transformer: </a:t>
            </a:r>
          </a:p>
          <a:p>
            <a:pPr marL="152396" indent="0">
              <a:buFont typeface="Open Sans"/>
              <a:buNone/>
            </a:pPr>
            <a:r>
              <a:rPr lang="en-US" sz="2133" dirty="0">
                <a:latin typeface="Comic Sans MS" panose="030F0902030302020204" pitchFamily="66" charset="0"/>
              </a:rPr>
              <a:t>1 trillion parameters, 2048 experts</a:t>
            </a:r>
          </a:p>
          <a:p>
            <a:pPr marL="152396" indent="0">
              <a:buFont typeface="Open Sans"/>
              <a:buNone/>
            </a:pPr>
            <a:endParaRPr lang="en-US" sz="2133" dirty="0">
              <a:latin typeface="Comic Sans MS" panose="030F0902030302020204" pitchFamily="66" charset="0"/>
            </a:endParaRPr>
          </a:p>
          <a:p>
            <a:pPr marL="152396" indent="0">
              <a:buFont typeface="Open Sans"/>
              <a:buNone/>
            </a:pPr>
            <a:r>
              <a:rPr lang="en-US" sz="2133" dirty="0" err="1">
                <a:latin typeface="Comic Sans MS" panose="030F0902030302020204" pitchFamily="66" charset="0"/>
              </a:rPr>
              <a:t>MoE</a:t>
            </a:r>
            <a:r>
              <a:rPr lang="en-US" sz="2133" dirty="0">
                <a:latin typeface="Comic Sans MS" panose="030F0902030302020204" pitchFamily="66" charset="0"/>
              </a:rPr>
              <a:t> models use learnable routing algorithms.</a:t>
            </a:r>
          </a:p>
          <a:p>
            <a:pPr marL="152396" indent="0">
              <a:buFont typeface="Open Sans"/>
              <a:buNone/>
            </a:pPr>
            <a:r>
              <a:rPr lang="en-US" sz="2133" dirty="0">
                <a:latin typeface="Comic Sans MS" panose="030F0902030302020204" pitchFamily="66" charset="0"/>
              </a:rPr>
              <a:t>Router performs token-to-expert assignment.</a:t>
            </a:r>
          </a:p>
          <a:p>
            <a:pPr marL="152396" indent="0">
              <a:buFont typeface="Open Sans"/>
              <a:buNone/>
            </a:pPr>
            <a:endParaRPr lang="en-US" sz="2133" dirty="0">
              <a:latin typeface="Comic Sans MS" panose="030F0902030302020204" pitchFamily="66" charset="0"/>
            </a:endParaRPr>
          </a:p>
        </p:txBody>
      </p:sp>
    </p:spTree>
    <p:extLst>
      <p:ext uri="{BB962C8B-B14F-4D97-AF65-F5344CB8AC3E}">
        <p14:creationId xmlns:p14="http://schemas.microsoft.com/office/powerpoint/2010/main" val="18743785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7514" y="26193"/>
            <a:ext cx="121920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Long-context LLMs</a:t>
            </a:r>
            <a:endParaRPr sz="3467" dirty="0">
              <a:latin typeface="Comic Sans MS" panose="030F0902030302020204" pitchFamily="66" charset="0"/>
              <a:ea typeface="Lora"/>
              <a:cs typeface="Lora"/>
              <a:sym typeface="Lora"/>
            </a:endParaRPr>
          </a:p>
        </p:txBody>
      </p:sp>
      <p:sp>
        <p:nvSpPr>
          <p:cNvPr id="3" name="Text Placeholder 2">
            <a:extLst>
              <a:ext uri="{FF2B5EF4-FFF2-40B4-BE49-F238E27FC236}">
                <a16:creationId xmlns:a16="http://schemas.microsoft.com/office/drawing/2014/main" id="{2DC9067E-964F-784D-8F54-131F2388D040}"/>
              </a:ext>
            </a:extLst>
          </p:cNvPr>
          <p:cNvSpPr>
            <a:spLocks noGrp="1"/>
          </p:cNvSpPr>
          <p:nvPr>
            <p:ph type="body" idx="1"/>
          </p:nvPr>
        </p:nvSpPr>
        <p:spPr>
          <a:xfrm>
            <a:off x="237992" y="1337959"/>
            <a:ext cx="11671089" cy="5053604"/>
          </a:xfrm>
        </p:spPr>
        <p:txBody>
          <a:bodyPr>
            <a:normAutofit/>
          </a:bodyPr>
          <a:lstStyle/>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None/>
            </a:pPr>
            <a:endParaRPr lang="en-US" sz="2133" dirty="0">
              <a:latin typeface="Comic Sans MS" panose="030F0902030302020204" pitchFamily="66" charset="0"/>
            </a:endParaRPr>
          </a:p>
        </p:txBody>
      </p:sp>
      <p:sp>
        <p:nvSpPr>
          <p:cNvPr id="5" name="Rectangle 4">
            <a:extLst>
              <a:ext uri="{FF2B5EF4-FFF2-40B4-BE49-F238E27FC236}">
                <a16:creationId xmlns:a16="http://schemas.microsoft.com/office/drawing/2014/main" id="{A3471FAE-79C2-0743-B0A3-31C4796034C3}"/>
              </a:ext>
            </a:extLst>
          </p:cNvPr>
          <p:cNvSpPr/>
          <p:nvPr/>
        </p:nvSpPr>
        <p:spPr>
          <a:xfrm>
            <a:off x="6231117" y="1753318"/>
            <a:ext cx="300111" cy="26259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9" name="Rectangle 8">
            <a:extLst>
              <a:ext uri="{FF2B5EF4-FFF2-40B4-BE49-F238E27FC236}">
                <a16:creationId xmlns:a16="http://schemas.microsoft.com/office/drawing/2014/main" id="{99EF2813-2FC4-9745-A391-1CFC6D6043B3}"/>
              </a:ext>
            </a:extLst>
          </p:cNvPr>
          <p:cNvSpPr/>
          <p:nvPr/>
        </p:nvSpPr>
        <p:spPr>
          <a:xfrm>
            <a:off x="11312166" y="1627919"/>
            <a:ext cx="490807" cy="3845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0" name="Rectangle 9">
            <a:extLst>
              <a:ext uri="{FF2B5EF4-FFF2-40B4-BE49-F238E27FC236}">
                <a16:creationId xmlns:a16="http://schemas.microsoft.com/office/drawing/2014/main" id="{057C8996-BA8F-3048-9D34-F375F3F88208}"/>
              </a:ext>
            </a:extLst>
          </p:cNvPr>
          <p:cNvSpPr/>
          <p:nvPr/>
        </p:nvSpPr>
        <p:spPr>
          <a:xfrm>
            <a:off x="11663679" y="1624001"/>
            <a:ext cx="490807" cy="6849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2" name="Rectangle 11">
            <a:extLst>
              <a:ext uri="{FF2B5EF4-FFF2-40B4-BE49-F238E27FC236}">
                <a16:creationId xmlns:a16="http://schemas.microsoft.com/office/drawing/2014/main" id="{AC897ABF-3170-1947-8652-AC6724AA2DA7}"/>
              </a:ext>
            </a:extLst>
          </p:cNvPr>
          <p:cNvSpPr/>
          <p:nvPr/>
        </p:nvSpPr>
        <p:spPr>
          <a:xfrm>
            <a:off x="6087898" y="1512350"/>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4" name="Rectangle 13">
            <a:extLst>
              <a:ext uri="{FF2B5EF4-FFF2-40B4-BE49-F238E27FC236}">
                <a16:creationId xmlns:a16="http://schemas.microsoft.com/office/drawing/2014/main" id="{0A6DB6A3-88E2-F042-B515-8BF2B6779728}"/>
              </a:ext>
            </a:extLst>
          </p:cNvPr>
          <p:cNvSpPr/>
          <p:nvPr/>
        </p:nvSpPr>
        <p:spPr>
          <a:xfrm>
            <a:off x="11343605" y="1383218"/>
            <a:ext cx="810881" cy="2948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5" name="Rectangle 14">
            <a:extLst>
              <a:ext uri="{FF2B5EF4-FFF2-40B4-BE49-F238E27FC236}">
                <a16:creationId xmlns:a16="http://schemas.microsoft.com/office/drawing/2014/main" id="{D6EC3FAB-30A9-B949-9FCA-232149979F8D}"/>
              </a:ext>
            </a:extLst>
          </p:cNvPr>
          <p:cNvSpPr/>
          <p:nvPr/>
        </p:nvSpPr>
        <p:spPr>
          <a:xfrm>
            <a:off x="11652916" y="1686538"/>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6" name="Google Shape;69;p14">
            <a:extLst>
              <a:ext uri="{FF2B5EF4-FFF2-40B4-BE49-F238E27FC236}">
                <a16:creationId xmlns:a16="http://schemas.microsoft.com/office/drawing/2014/main" id="{12044715-1671-9C4C-85A8-25A2F39A8975}"/>
              </a:ext>
            </a:extLst>
          </p:cNvPr>
          <p:cNvSpPr txBox="1">
            <a:spLocks/>
          </p:cNvSpPr>
          <p:nvPr/>
        </p:nvSpPr>
        <p:spPr>
          <a:xfrm>
            <a:off x="-8103" y="6411321"/>
            <a:ext cx="10752357" cy="52753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pPr marL="162556">
              <a:buSzPts val="1680"/>
            </a:pPr>
            <a:r>
              <a:rPr lang="en-US" sz="1467" dirty="0"/>
              <a:t>Source</a:t>
            </a:r>
            <a:r>
              <a:rPr lang="en-US" sz="1467"/>
              <a:t>: “Efficient </a:t>
            </a:r>
            <a:r>
              <a:rPr lang="en-US" sz="1467" dirty="0"/>
              <a:t>Large Language Models: A Survey” by Wan et al. 2024</a:t>
            </a:r>
            <a:endParaRPr lang="en-US" sz="133" dirty="0">
              <a:latin typeface="Comic Sans MS" panose="030F0902030302020204" pitchFamily="66" charset="0"/>
            </a:endParaRPr>
          </a:p>
        </p:txBody>
      </p:sp>
      <p:pic>
        <p:nvPicPr>
          <p:cNvPr id="2" name="Picture 1">
            <a:extLst>
              <a:ext uri="{FF2B5EF4-FFF2-40B4-BE49-F238E27FC236}">
                <a16:creationId xmlns:a16="http://schemas.microsoft.com/office/drawing/2014/main" id="{41B9BCD4-18BF-7CA3-E298-DBDFB9DEBAAD}"/>
              </a:ext>
            </a:extLst>
          </p:cNvPr>
          <p:cNvPicPr>
            <a:picLocks noChangeAspect="1"/>
          </p:cNvPicPr>
          <p:nvPr/>
        </p:nvPicPr>
        <p:blipFill>
          <a:blip r:embed="rId3"/>
          <a:stretch>
            <a:fillRect/>
          </a:stretch>
        </p:blipFill>
        <p:spPr>
          <a:xfrm>
            <a:off x="6073536" y="1318201"/>
            <a:ext cx="5765800" cy="3543300"/>
          </a:xfrm>
          <a:prstGeom prst="rect">
            <a:avLst/>
          </a:prstGeom>
        </p:spPr>
      </p:pic>
      <p:sp>
        <p:nvSpPr>
          <p:cNvPr id="4" name="Text Placeholder 2">
            <a:extLst>
              <a:ext uri="{FF2B5EF4-FFF2-40B4-BE49-F238E27FC236}">
                <a16:creationId xmlns:a16="http://schemas.microsoft.com/office/drawing/2014/main" id="{FF85F782-42C0-BDF1-CA32-A828CAD913AB}"/>
              </a:ext>
            </a:extLst>
          </p:cNvPr>
          <p:cNvSpPr txBox="1">
            <a:spLocks/>
          </p:cNvSpPr>
          <p:nvPr/>
        </p:nvSpPr>
        <p:spPr>
          <a:xfrm>
            <a:off x="46926" y="1512350"/>
            <a:ext cx="6049074" cy="3086154"/>
          </a:xfrm>
          <a:prstGeom prst="rect">
            <a:avLst/>
          </a:prstGeom>
          <a:noFill/>
          <a:ln>
            <a:noFill/>
          </a:ln>
        </p:spPr>
        <p:txBody>
          <a:bodyPr spcFirstLastPara="1" wrap="square" lIns="91425" tIns="91425" rIns="91425" bIns="91425" anchor="t" anchorCtr="0">
            <a:normAutofit fontScale="85000" lnSpcReduction="20000"/>
          </a:bodyPr>
          <a:lstStyle>
            <a:defPPr marR="0" lvl="0" algn="l" rtl="0">
              <a:lnSpc>
                <a:spcPct val="100000"/>
              </a:lnSpc>
              <a:spcBef>
                <a:spcPts val="0"/>
              </a:spcBef>
              <a:spcAft>
                <a:spcPts val="0"/>
              </a:spcAft>
            </a:defPPr>
            <a:lvl1pPr marL="609585" marR="0" lvl="0" indent="-457189" algn="l" rtl="0" eaLnBrk="1" hangingPunct="1">
              <a:lnSpc>
                <a:spcPct val="115000"/>
              </a:lnSpc>
              <a:spcBef>
                <a:spcPts val="0"/>
              </a:spcBef>
              <a:spcAft>
                <a:spcPts val="0"/>
              </a:spcAft>
              <a:buClr>
                <a:schemeClr val="dk1"/>
              </a:buClr>
              <a:buSzPts val="1800"/>
              <a:buFont typeface="Open Sans"/>
              <a:buChar char="●"/>
              <a:defRPr sz="1800" b="0" i="0" u="none" strike="noStrike" cap="none">
                <a:solidFill>
                  <a:schemeClr val="dk1"/>
                </a:solidFill>
                <a:latin typeface="Open Sans"/>
                <a:ea typeface="Open Sans"/>
                <a:cs typeface="Open Sans"/>
                <a:sym typeface="Open Sans"/>
              </a:defRPr>
            </a:lvl1pPr>
            <a:lvl2pPr marL="1219170" marR="0" lvl="1"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2pPr>
            <a:lvl3pPr marL="1828754" marR="0" lvl="2"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3pPr>
            <a:lvl4pPr marL="2438339" marR="0" lvl="3"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4pPr>
            <a:lvl5pPr marL="3047924" marR="0" lvl="4"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5pPr>
            <a:lvl6pPr marL="3657509" marR="0" lvl="5"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6pPr>
            <a:lvl7pPr marL="4267093" marR="0" lvl="6"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7pPr>
            <a:lvl8pPr marL="4876678" marR="0" lvl="7"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8pPr>
            <a:lvl9pPr marL="5486263" marR="0" lvl="8" indent="-423323" algn="l" rtl="0" eaLnBrk="1" hangingPunct="1">
              <a:lnSpc>
                <a:spcPct val="115000"/>
              </a:lnSpc>
              <a:spcBef>
                <a:spcPts val="0"/>
              </a:spcBef>
              <a:spcAft>
                <a:spcPts val="0"/>
              </a:spcAft>
              <a:buClr>
                <a:schemeClr val="dk1"/>
              </a:buClr>
              <a:buSzPts val="1400"/>
              <a:buFont typeface="Open Sans"/>
              <a:buChar char="■"/>
              <a:defRPr sz="1867" b="0" i="0" u="none" strike="noStrike" cap="none">
                <a:solidFill>
                  <a:schemeClr val="dk1"/>
                </a:solidFill>
                <a:latin typeface="Open Sans"/>
                <a:ea typeface="Open Sans"/>
                <a:cs typeface="Open Sans"/>
                <a:sym typeface="Open Sans"/>
              </a:defRPr>
            </a:lvl9pPr>
          </a:lstStyle>
          <a:p>
            <a:endParaRPr lang="en-US" sz="2133" dirty="0">
              <a:latin typeface="Comic Sans MS" panose="030F0902030302020204" pitchFamily="66" charset="0"/>
            </a:endParaRPr>
          </a:p>
          <a:p>
            <a:pPr marL="152396" indent="0">
              <a:buFont typeface="Open Sans"/>
              <a:buNone/>
            </a:pPr>
            <a:r>
              <a:rPr lang="en-US" sz="2133" dirty="0">
                <a:latin typeface="Comic Sans MS" panose="030F0902030302020204" pitchFamily="66" charset="0"/>
              </a:rPr>
              <a:t>What if given (or generated) sequence is much longer than anything seen during pre-training?</a:t>
            </a:r>
          </a:p>
          <a:p>
            <a:pPr marL="152396" indent="0">
              <a:buFont typeface="Open Sans"/>
              <a:buNone/>
            </a:pPr>
            <a:endParaRPr lang="en-US" sz="2133" dirty="0">
              <a:latin typeface="Comic Sans MS" panose="030F0902030302020204" pitchFamily="66" charset="0"/>
            </a:endParaRPr>
          </a:p>
          <a:p>
            <a:pPr marL="152396" indent="0">
              <a:buFont typeface="Open Sans"/>
              <a:buNone/>
            </a:pPr>
            <a:r>
              <a:rPr lang="en-US" sz="2133" dirty="0">
                <a:latin typeface="Comic Sans MS" panose="030F0902030302020204" pitchFamily="66" charset="0"/>
              </a:rPr>
              <a:t>Extrapolation/Interpolation: replace positional encoding – e.g., with diminishing penalty based on distance between pertinent key and value</a:t>
            </a:r>
          </a:p>
          <a:p>
            <a:pPr marL="152396" indent="0">
              <a:buFont typeface="Open Sans"/>
              <a:buNone/>
            </a:pPr>
            <a:endParaRPr lang="en-US" sz="2133" dirty="0">
              <a:latin typeface="Comic Sans MS" panose="030F0902030302020204" pitchFamily="66" charset="0"/>
            </a:endParaRPr>
          </a:p>
          <a:p>
            <a:pPr marL="152396" indent="0">
              <a:buFont typeface="Open Sans"/>
              <a:buNone/>
            </a:pPr>
            <a:r>
              <a:rPr lang="en-US" sz="2133" dirty="0">
                <a:latin typeface="Comic Sans MS" panose="030F0902030302020204" pitchFamily="66" charset="0"/>
              </a:rPr>
              <a:t>Sliding window/segmentation: compute attention over a sliding window -- instead of the entire context length  </a:t>
            </a:r>
          </a:p>
          <a:p>
            <a:pPr marL="152396" indent="0">
              <a:buFont typeface="Open Sans"/>
              <a:buNone/>
            </a:pPr>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Font typeface="Open Sans"/>
              <a:buNone/>
            </a:pPr>
            <a:endParaRPr lang="en-US" sz="2133" dirty="0">
              <a:latin typeface="Comic Sans MS" panose="030F0902030302020204" pitchFamily="66" charset="0"/>
            </a:endParaRPr>
          </a:p>
        </p:txBody>
      </p:sp>
    </p:spTree>
    <p:extLst>
      <p:ext uri="{BB962C8B-B14F-4D97-AF65-F5344CB8AC3E}">
        <p14:creationId xmlns:p14="http://schemas.microsoft.com/office/powerpoint/2010/main" val="3141843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35F6BFF2-7856-48E3-835F-E80AC0F8839B}"/>
              </a:ext>
            </a:extLst>
          </p:cNvPr>
          <p:cNvSpPr txBox="1"/>
          <p:nvPr/>
        </p:nvSpPr>
        <p:spPr>
          <a:xfrm>
            <a:off x="50012" y="132071"/>
            <a:ext cx="12226095" cy="523220"/>
          </a:xfrm>
          <a:prstGeom prst="rect">
            <a:avLst/>
          </a:prstGeom>
          <a:noFill/>
        </p:spPr>
        <p:txBody>
          <a:bodyPr wrap="square" rtlCol="0">
            <a:spAutoFit/>
          </a:bodyPr>
          <a:lstStyle/>
          <a:p>
            <a:pPr algn="ctr"/>
            <a:r>
              <a:rPr lang="en-GB" sz="2800" b="1" dirty="0">
                <a:solidFill>
                  <a:schemeClr val="tx1"/>
                </a:solidFill>
                <a:latin typeface="Comic Sans MS" panose="030F0902030302020204" pitchFamily="66" charset="0"/>
                <a:cs typeface="Arial" panose="020B0604020202020204" pitchFamily="34" charset="0"/>
              </a:rPr>
              <a:t>Learning in LLMs</a:t>
            </a:r>
            <a:endParaRPr lang="en-GB" sz="2800" dirty="0">
              <a:solidFill>
                <a:schemeClr val="tx1"/>
              </a:solidFill>
              <a:latin typeface="Arial" panose="020B0604020202020204" pitchFamily="34" charset="0"/>
              <a:cs typeface="Arial" panose="020B0604020202020204" pitchFamily="34" charset="0"/>
            </a:endParaRPr>
          </a:p>
        </p:txBody>
      </p:sp>
      <p:sp>
        <p:nvSpPr>
          <p:cNvPr id="12" name="Slide Number Placeholder 11">
            <a:extLst>
              <a:ext uri="{FF2B5EF4-FFF2-40B4-BE49-F238E27FC236}">
                <a16:creationId xmlns:a16="http://schemas.microsoft.com/office/drawing/2014/main" id="{6A2FB710-FFE5-4A26-9F7B-8AE723210799}"/>
              </a:ext>
            </a:extLst>
          </p:cNvPr>
          <p:cNvSpPr>
            <a:spLocks noGrp="1"/>
          </p:cNvSpPr>
          <p:nvPr>
            <p:ph type="sldNum" sz="quarter" idx="12"/>
          </p:nvPr>
        </p:nvSpPr>
        <p:spPr>
          <a:xfrm>
            <a:off x="15520365" y="5605224"/>
            <a:ext cx="538903" cy="66246"/>
          </a:xfrm>
        </p:spPr>
        <p:txBody>
          <a:bodyPr>
            <a:normAutofit fontScale="25000" lnSpcReduction="20000"/>
          </a:bodyPr>
          <a:lstStyle/>
          <a:p>
            <a:fld id="{4FAB73BC-B049-4115-A692-8D63A059BFB8}" type="slidenum">
              <a:rPr lang="en-US" smtClean="0"/>
              <a:pPr/>
              <a:t>3</a:t>
            </a:fld>
            <a:endParaRPr lang="en-US" dirty="0"/>
          </a:p>
        </p:txBody>
      </p:sp>
      <p:sp>
        <p:nvSpPr>
          <p:cNvPr id="65" name="Google Shape;105;p26">
            <a:extLst>
              <a:ext uri="{FF2B5EF4-FFF2-40B4-BE49-F238E27FC236}">
                <a16:creationId xmlns:a16="http://schemas.microsoft.com/office/drawing/2014/main" id="{E5AFA46E-B52F-4824-8534-97B95486218E}"/>
              </a:ext>
            </a:extLst>
          </p:cNvPr>
          <p:cNvSpPr txBox="1">
            <a:spLocks noGrp="1"/>
          </p:cNvSpPr>
          <p:nvPr>
            <p:ph type="title"/>
          </p:nvPr>
        </p:nvSpPr>
        <p:spPr>
          <a:xfrm>
            <a:off x="-7000" y="6444662"/>
            <a:ext cx="11360800" cy="763600"/>
          </a:xfrm>
          <a:prstGeom prst="rect">
            <a:avLst/>
          </a:prstGeom>
        </p:spPr>
        <p:txBody>
          <a:bodyPr spcFirstLastPara="1" vert="horz" wrap="square" lIns="121900" tIns="121900" rIns="121900" bIns="121900" rtlCol="0" anchor="t" anchorCtr="0">
            <a:noAutofit/>
          </a:bodyPr>
          <a:lstStyle/>
          <a:p>
            <a:r>
              <a:rPr lang="en-US" sz="1400" dirty="0">
                <a:latin typeface="+mn-lt"/>
              </a:rPr>
              <a:t>Source: </a:t>
            </a:r>
            <a:r>
              <a:rPr lang="en-US" sz="1400" dirty="0" err="1">
                <a:latin typeface="+mn-lt"/>
              </a:rPr>
              <a:t>D.Ofer</a:t>
            </a:r>
            <a:r>
              <a:rPr lang="en-US" sz="1400" dirty="0">
                <a:latin typeface="+mn-lt"/>
              </a:rPr>
              <a:t> et al., “</a:t>
            </a:r>
            <a:r>
              <a:rPr lang="en-US" sz="1400" b="0" i="0" dirty="0">
                <a:solidFill>
                  <a:srgbClr val="2E2E2E"/>
                </a:solidFill>
                <a:effectLst/>
                <a:latin typeface="+mn-lt"/>
              </a:rPr>
              <a:t>The language of proteins: NLP, machine learning &amp; protein sequences</a:t>
            </a:r>
            <a:r>
              <a:rPr lang="en-US" sz="1400" dirty="0">
                <a:latin typeface="+mn-lt"/>
              </a:rPr>
              <a:t>”</a:t>
            </a:r>
            <a:endParaRPr sz="1400" dirty="0">
              <a:latin typeface="+mn-lt"/>
            </a:endParaRPr>
          </a:p>
        </p:txBody>
      </p:sp>
      <p:sp>
        <p:nvSpPr>
          <p:cNvPr id="3" name="Content Placeholder 2">
            <a:extLst>
              <a:ext uri="{FF2B5EF4-FFF2-40B4-BE49-F238E27FC236}">
                <a16:creationId xmlns:a16="http://schemas.microsoft.com/office/drawing/2014/main" id="{A3568C92-C2E2-EE98-F525-047A4B07E70D}"/>
              </a:ext>
            </a:extLst>
          </p:cNvPr>
          <p:cNvSpPr>
            <a:spLocks noGrp="1"/>
          </p:cNvSpPr>
          <p:nvPr>
            <p:ph idx="1"/>
          </p:nvPr>
        </p:nvSpPr>
        <p:spPr/>
        <p:txBody>
          <a:bodyPr/>
          <a:lstStyle/>
          <a:p>
            <a:endParaRPr lang="en-US"/>
          </a:p>
        </p:txBody>
      </p:sp>
      <p:pic>
        <p:nvPicPr>
          <p:cNvPr id="1026" name="Picture 2">
            <a:extLst>
              <a:ext uri="{FF2B5EF4-FFF2-40B4-BE49-F238E27FC236}">
                <a16:creationId xmlns:a16="http://schemas.microsoft.com/office/drawing/2014/main" id="{250D9BA4-9F14-A7F2-699B-A178690A59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012" y="879067"/>
            <a:ext cx="12192000" cy="5576887"/>
          </a:xfrm>
          <a:prstGeom prst="rect">
            <a:avLst/>
          </a:prstGeom>
          <a:noFill/>
          <a:extLst>
            <a:ext uri="{909E8E84-426E-40DD-AFC4-6F175D3DCCD1}">
              <a14:hiddenFill xmlns:a14="http://schemas.microsoft.com/office/drawing/2010/main">
                <a:solidFill>
                  <a:srgbClr val="FFFFFF"/>
                </a:solidFill>
              </a14:hiddenFill>
            </a:ext>
          </a:extLst>
        </p:spPr>
      </p:pic>
      <p:sp>
        <p:nvSpPr>
          <p:cNvPr id="14" name="Google Shape;105;p26">
            <a:extLst>
              <a:ext uri="{FF2B5EF4-FFF2-40B4-BE49-F238E27FC236}">
                <a16:creationId xmlns:a16="http://schemas.microsoft.com/office/drawing/2014/main" id="{925A9B88-162C-5F52-0B27-0C9FAC8D7843}"/>
              </a:ext>
            </a:extLst>
          </p:cNvPr>
          <p:cNvSpPr txBox="1">
            <a:spLocks/>
          </p:cNvSpPr>
          <p:nvPr/>
        </p:nvSpPr>
        <p:spPr>
          <a:xfrm>
            <a:off x="5335024" y="830464"/>
            <a:ext cx="11360800" cy="763600"/>
          </a:xfrm>
          <a:prstGeom prst="rect">
            <a:avLst/>
          </a:prstGeom>
        </p:spPr>
        <p:txBody>
          <a:bodyPr spcFirstLastPara="1" vert="horz" wrap="square" lIns="121900" tIns="121900" rIns="121900" bIns="12190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400" dirty="0" err="1">
                <a:latin typeface="+mn-lt"/>
              </a:rPr>
              <a:t>Source:A</a:t>
            </a:r>
            <a:r>
              <a:rPr lang="en-US" sz="1400" dirty="0">
                <a:latin typeface="+mn-lt"/>
              </a:rPr>
              <a:t>, Radford et al., “</a:t>
            </a:r>
            <a:r>
              <a:rPr lang="en-US" sz="1400" dirty="0">
                <a:solidFill>
                  <a:srgbClr val="2E2E2E"/>
                </a:solidFill>
                <a:latin typeface="+mn-lt"/>
              </a:rPr>
              <a:t>Improving Language Understanding by Generative Pre-training</a:t>
            </a:r>
            <a:r>
              <a:rPr lang="en-US" sz="1400" dirty="0">
                <a:latin typeface="+mn-lt"/>
              </a:rPr>
              <a:t>”</a:t>
            </a:r>
          </a:p>
        </p:txBody>
      </p:sp>
      <p:sp>
        <p:nvSpPr>
          <p:cNvPr id="2" name="Google Shape;21;p4">
            <a:extLst>
              <a:ext uri="{FF2B5EF4-FFF2-40B4-BE49-F238E27FC236}">
                <a16:creationId xmlns:a16="http://schemas.microsoft.com/office/drawing/2014/main" id="{38D0DBF4-B983-C391-78FB-4C54C7FCEFD3}"/>
              </a:ext>
            </a:extLst>
          </p:cNvPr>
          <p:cNvSpPr/>
          <p:nvPr/>
        </p:nvSpPr>
        <p:spPr>
          <a:xfrm>
            <a:off x="-7000" y="740451"/>
            <a:ext cx="12192000" cy="60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331847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7514" y="26193"/>
            <a:ext cx="121920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An excellent survey (</a:t>
            </a:r>
            <a:r>
              <a:rPr lang="en-US" sz="3467" i="1" dirty="0" err="1">
                <a:latin typeface="Comic Sans MS" panose="030F0902030302020204" pitchFamily="66" charset="0"/>
                <a:ea typeface="Lora"/>
                <a:cs typeface="Lora"/>
                <a:sym typeface="Lora"/>
              </a:rPr>
              <a:t>Arxiv</a:t>
            </a:r>
            <a:r>
              <a:rPr lang="en-US" sz="3467" i="1" dirty="0">
                <a:latin typeface="Comic Sans MS" panose="030F0902030302020204" pitchFamily="66" charset="0"/>
                <a:ea typeface="Lora"/>
                <a:cs typeface="Lora"/>
                <a:sym typeface="Lora"/>
              </a:rPr>
              <a:t>: 2312.03863) </a:t>
            </a:r>
            <a:endParaRPr sz="3467" dirty="0">
              <a:latin typeface="Comic Sans MS" panose="030F0902030302020204" pitchFamily="66" charset="0"/>
              <a:ea typeface="Lora"/>
              <a:cs typeface="Lora"/>
              <a:sym typeface="Lora"/>
            </a:endParaRPr>
          </a:p>
        </p:txBody>
      </p:sp>
      <p:sp>
        <p:nvSpPr>
          <p:cNvPr id="3" name="Text Placeholder 2">
            <a:extLst>
              <a:ext uri="{FF2B5EF4-FFF2-40B4-BE49-F238E27FC236}">
                <a16:creationId xmlns:a16="http://schemas.microsoft.com/office/drawing/2014/main" id="{2DC9067E-964F-784D-8F54-131F2388D040}"/>
              </a:ext>
            </a:extLst>
          </p:cNvPr>
          <p:cNvSpPr>
            <a:spLocks noGrp="1"/>
          </p:cNvSpPr>
          <p:nvPr>
            <p:ph type="body" idx="1"/>
          </p:nvPr>
        </p:nvSpPr>
        <p:spPr>
          <a:xfrm>
            <a:off x="237992" y="1337959"/>
            <a:ext cx="11671089" cy="5053604"/>
          </a:xfrm>
        </p:spPr>
        <p:txBody>
          <a:bodyPr>
            <a:normAutofit/>
          </a:bodyPr>
          <a:lstStyle/>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None/>
            </a:pPr>
            <a:endParaRPr lang="en-US" sz="2133" dirty="0">
              <a:latin typeface="Comic Sans MS" panose="030F0902030302020204" pitchFamily="66" charset="0"/>
            </a:endParaRPr>
          </a:p>
        </p:txBody>
      </p:sp>
      <p:sp>
        <p:nvSpPr>
          <p:cNvPr id="5" name="Rectangle 4">
            <a:extLst>
              <a:ext uri="{FF2B5EF4-FFF2-40B4-BE49-F238E27FC236}">
                <a16:creationId xmlns:a16="http://schemas.microsoft.com/office/drawing/2014/main" id="{A3471FAE-79C2-0743-B0A3-31C4796034C3}"/>
              </a:ext>
            </a:extLst>
          </p:cNvPr>
          <p:cNvSpPr/>
          <p:nvPr/>
        </p:nvSpPr>
        <p:spPr>
          <a:xfrm>
            <a:off x="6231117" y="1753318"/>
            <a:ext cx="300111" cy="26259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9" name="Rectangle 8">
            <a:extLst>
              <a:ext uri="{FF2B5EF4-FFF2-40B4-BE49-F238E27FC236}">
                <a16:creationId xmlns:a16="http://schemas.microsoft.com/office/drawing/2014/main" id="{99EF2813-2FC4-9745-A391-1CFC6D6043B3}"/>
              </a:ext>
            </a:extLst>
          </p:cNvPr>
          <p:cNvSpPr/>
          <p:nvPr/>
        </p:nvSpPr>
        <p:spPr>
          <a:xfrm>
            <a:off x="11312166" y="1627919"/>
            <a:ext cx="490807" cy="3845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0" name="Rectangle 9">
            <a:extLst>
              <a:ext uri="{FF2B5EF4-FFF2-40B4-BE49-F238E27FC236}">
                <a16:creationId xmlns:a16="http://schemas.microsoft.com/office/drawing/2014/main" id="{057C8996-BA8F-3048-9D34-F375F3F88208}"/>
              </a:ext>
            </a:extLst>
          </p:cNvPr>
          <p:cNvSpPr/>
          <p:nvPr/>
        </p:nvSpPr>
        <p:spPr>
          <a:xfrm>
            <a:off x="11663679" y="1624001"/>
            <a:ext cx="490807" cy="6849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2" name="Rectangle 11">
            <a:extLst>
              <a:ext uri="{FF2B5EF4-FFF2-40B4-BE49-F238E27FC236}">
                <a16:creationId xmlns:a16="http://schemas.microsoft.com/office/drawing/2014/main" id="{AC897ABF-3170-1947-8652-AC6724AA2DA7}"/>
              </a:ext>
            </a:extLst>
          </p:cNvPr>
          <p:cNvSpPr/>
          <p:nvPr/>
        </p:nvSpPr>
        <p:spPr>
          <a:xfrm>
            <a:off x="6087898" y="1512350"/>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4" name="Rectangle 13">
            <a:extLst>
              <a:ext uri="{FF2B5EF4-FFF2-40B4-BE49-F238E27FC236}">
                <a16:creationId xmlns:a16="http://schemas.microsoft.com/office/drawing/2014/main" id="{0A6DB6A3-88E2-F042-B515-8BF2B6779728}"/>
              </a:ext>
            </a:extLst>
          </p:cNvPr>
          <p:cNvSpPr/>
          <p:nvPr/>
        </p:nvSpPr>
        <p:spPr>
          <a:xfrm>
            <a:off x="11343605" y="1383218"/>
            <a:ext cx="810881" cy="2948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5" name="Rectangle 14">
            <a:extLst>
              <a:ext uri="{FF2B5EF4-FFF2-40B4-BE49-F238E27FC236}">
                <a16:creationId xmlns:a16="http://schemas.microsoft.com/office/drawing/2014/main" id="{D6EC3FAB-30A9-B949-9FCA-232149979F8D}"/>
              </a:ext>
            </a:extLst>
          </p:cNvPr>
          <p:cNvSpPr/>
          <p:nvPr/>
        </p:nvSpPr>
        <p:spPr>
          <a:xfrm>
            <a:off x="11652916" y="1686538"/>
            <a:ext cx="256165" cy="2233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pic>
        <p:nvPicPr>
          <p:cNvPr id="4" name="Picture 3">
            <a:extLst>
              <a:ext uri="{FF2B5EF4-FFF2-40B4-BE49-F238E27FC236}">
                <a16:creationId xmlns:a16="http://schemas.microsoft.com/office/drawing/2014/main" id="{FDC2AA30-B937-1048-48C9-7FC2AAE22220}"/>
              </a:ext>
            </a:extLst>
          </p:cNvPr>
          <p:cNvPicPr>
            <a:picLocks noChangeAspect="1"/>
          </p:cNvPicPr>
          <p:nvPr/>
        </p:nvPicPr>
        <p:blipFill>
          <a:blip r:embed="rId3"/>
          <a:stretch>
            <a:fillRect/>
          </a:stretch>
        </p:blipFill>
        <p:spPr>
          <a:xfrm>
            <a:off x="2416510" y="1226206"/>
            <a:ext cx="7342775" cy="5605601"/>
          </a:xfrm>
          <a:prstGeom prst="rect">
            <a:avLst/>
          </a:prstGeom>
        </p:spPr>
      </p:pic>
    </p:spTree>
    <p:extLst>
      <p:ext uri="{BB962C8B-B14F-4D97-AF65-F5344CB8AC3E}">
        <p14:creationId xmlns:p14="http://schemas.microsoft.com/office/powerpoint/2010/main" val="14663857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8"/>
          <p:cNvSpPr txBox="1">
            <a:spLocks noGrp="1"/>
          </p:cNvSpPr>
          <p:nvPr>
            <p:ph type="title"/>
          </p:nvPr>
        </p:nvSpPr>
        <p:spPr>
          <a:xfrm>
            <a:off x="628074" y="1015956"/>
            <a:ext cx="11034375" cy="1939280"/>
          </a:xfrm>
          <a:prstGeom prst="rect">
            <a:avLst/>
          </a:prstGeom>
        </p:spPr>
        <p:txBody>
          <a:bodyPr spcFirstLastPara="1" wrap="square" lIns="121900" tIns="121900" rIns="121900" bIns="121900" anchor="b" anchorCtr="0">
            <a:noAutofit/>
          </a:bodyPr>
          <a:lstStyle/>
          <a:p>
            <a:pPr algn="ctr">
              <a:buSzPts val="990"/>
            </a:pPr>
            <a:r>
              <a:rPr lang="en-US" sz="4107" dirty="0">
                <a:solidFill>
                  <a:srgbClr val="FF0000"/>
                </a:solidFill>
                <a:latin typeface="Comic Sans MS" panose="030F0902030302020204" pitchFamily="66" charset="0"/>
                <a:ea typeface="Lora"/>
                <a:cs typeface="Lora"/>
                <a:sym typeface="Lora"/>
              </a:rPr>
              <a:t>Thanks for your attention</a:t>
            </a:r>
            <a:br>
              <a:rPr lang="en-US" sz="4107" dirty="0">
                <a:latin typeface="Comic Sans MS" panose="030F0902030302020204" pitchFamily="66" charset="0"/>
                <a:ea typeface="Lora"/>
                <a:cs typeface="Lora"/>
                <a:sym typeface="Lora"/>
              </a:rPr>
            </a:br>
            <a:br>
              <a:rPr lang="en-US" sz="4107" dirty="0">
                <a:latin typeface="Comic Sans MS" panose="030F0902030302020204" pitchFamily="66" charset="0"/>
                <a:ea typeface="Lora"/>
                <a:cs typeface="Lora"/>
                <a:sym typeface="Lora"/>
              </a:rPr>
            </a:br>
            <a:r>
              <a:rPr lang="en-US" sz="3200" dirty="0">
                <a:latin typeface="Comic Sans MS" panose="030F0902030302020204" pitchFamily="66" charset="0"/>
                <a:ea typeface="Lora"/>
                <a:cs typeface="Lora"/>
                <a:sym typeface="Lora"/>
              </a:rPr>
              <a:t>Please email me if you have any questions or feedback</a:t>
            </a:r>
            <a:br>
              <a:rPr lang="en-US" sz="3200" dirty="0">
                <a:latin typeface="Comic Sans MS" panose="030F0902030302020204" pitchFamily="66" charset="0"/>
                <a:ea typeface="Lora"/>
                <a:cs typeface="Lora"/>
                <a:sym typeface="Lora"/>
              </a:rPr>
            </a:br>
            <a:br>
              <a:rPr lang="en-US" sz="3200" dirty="0">
                <a:latin typeface="Comic Sans MS" panose="030F0902030302020204" pitchFamily="66" charset="0"/>
                <a:ea typeface="Lora"/>
                <a:cs typeface="Lora"/>
                <a:sym typeface="Lora"/>
              </a:rPr>
            </a:br>
            <a:r>
              <a:rPr lang="en-US" sz="3200" dirty="0" err="1">
                <a:latin typeface="Comic Sans MS" panose="030F0902030302020204" pitchFamily="66" charset="0"/>
                <a:ea typeface="Lora"/>
                <a:cs typeface="Lora"/>
                <a:sym typeface="Lora"/>
              </a:rPr>
              <a:t>c.dovrolis@cyi.ac.cy</a:t>
            </a:r>
            <a:endParaRPr sz="2667" dirty="0">
              <a:latin typeface="Comic Sans MS" panose="030F0902030302020204" pitchFamily="66" charset="0"/>
              <a:ea typeface="Lora"/>
              <a:cs typeface="Lora"/>
              <a:sym typeface="Lora"/>
            </a:endParaRPr>
          </a:p>
        </p:txBody>
      </p:sp>
      <p:pic>
        <p:nvPicPr>
          <p:cNvPr id="4" name="Picture 6">
            <a:extLst>
              <a:ext uri="{FF2B5EF4-FFF2-40B4-BE49-F238E27FC236}">
                <a16:creationId xmlns:a16="http://schemas.microsoft.com/office/drawing/2014/main" id="{CADFDDCB-F9E8-D83A-8AF5-C181F2092B8A}"/>
              </a:ext>
            </a:extLst>
          </p:cNvPr>
          <p:cNvPicPr>
            <a:picLocks noChangeAspect="1"/>
          </p:cNvPicPr>
          <p:nvPr/>
        </p:nvPicPr>
        <p:blipFill>
          <a:blip r:embed="rId3"/>
          <a:stretch>
            <a:fillRect/>
          </a:stretch>
        </p:blipFill>
        <p:spPr>
          <a:xfrm>
            <a:off x="8486965" y="5003231"/>
            <a:ext cx="3175484" cy="960782"/>
          </a:xfrm>
          <a:prstGeom prst="rect">
            <a:avLst/>
          </a:prstGeom>
        </p:spPr>
      </p:pic>
      <p:pic>
        <p:nvPicPr>
          <p:cNvPr id="5" name="Picture 4">
            <a:extLst>
              <a:ext uri="{FF2B5EF4-FFF2-40B4-BE49-F238E27FC236}">
                <a16:creationId xmlns:a16="http://schemas.microsoft.com/office/drawing/2014/main" id="{6F7A8530-F2F0-D3AC-0CDB-A0221D3519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85275" y="4848922"/>
            <a:ext cx="2221449" cy="1269401"/>
          </a:xfrm>
          <a:prstGeom prst="rect">
            <a:avLst/>
          </a:prstGeom>
        </p:spPr>
      </p:pic>
      <p:pic>
        <p:nvPicPr>
          <p:cNvPr id="6" name="Picture 5">
            <a:extLst>
              <a:ext uri="{FF2B5EF4-FFF2-40B4-BE49-F238E27FC236}">
                <a16:creationId xmlns:a16="http://schemas.microsoft.com/office/drawing/2014/main" id="{C2B61FE5-AD60-491E-018E-8D4AD790C04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0667" y="5087670"/>
            <a:ext cx="3774657" cy="791904"/>
          </a:xfrm>
          <a:prstGeom prst="rect">
            <a:avLst/>
          </a:prstGeom>
        </p:spPr>
      </p:pic>
      <p:sp>
        <p:nvSpPr>
          <p:cNvPr id="7" name="TextBox 6">
            <a:extLst>
              <a:ext uri="{FF2B5EF4-FFF2-40B4-BE49-F238E27FC236}">
                <a16:creationId xmlns:a16="http://schemas.microsoft.com/office/drawing/2014/main" id="{CE4B07EB-3A6C-DC5D-75CF-AB7DADECF7FE}"/>
              </a:ext>
            </a:extLst>
          </p:cNvPr>
          <p:cNvSpPr txBox="1"/>
          <p:nvPr/>
        </p:nvSpPr>
        <p:spPr>
          <a:xfrm>
            <a:off x="3009256" y="4108174"/>
            <a:ext cx="6173485" cy="523220"/>
          </a:xfrm>
          <a:prstGeom prst="rect">
            <a:avLst/>
          </a:prstGeom>
          <a:noFill/>
        </p:spPr>
        <p:txBody>
          <a:bodyPr wrap="none" rtlCol="0">
            <a:spAutoFit/>
          </a:bodyPr>
          <a:lstStyle/>
          <a:p>
            <a:r>
              <a:rPr lang="en-US" sz="2800" dirty="0">
                <a:solidFill>
                  <a:srgbClr val="FF0000"/>
                </a:solidFill>
                <a:latin typeface="Comic Sans MS" panose="030F0902030302020204" pitchFamily="66" charset="0"/>
              </a:rPr>
              <a:t>Supported by the EuroCC-2 project</a:t>
            </a:r>
          </a:p>
        </p:txBody>
      </p:sp>
    </p:spTree>
    <p:extLst>
      <p:ext uri="{BB962C8B-B14F-4D97-AF65-F5344CB8AC3E}">
        <p14:creationId xmlns:p14="http://schemas.microsoft.com/office/powerpoint/2010/main" val="2910006621"/>
      </p:ext>
    </p:extLst>
  </p:cSld>
  <p:clrMapOvr>
    <a:masterClrMapping/>
  </p:clrMapOvr>
  <mc:AlternateContent xmlns:mc="http://schemas.openxmlformats.org/markup-compatibility/2006" xmlns:p14="http://schemas.microsoft.com/office/powerpoint/2010/main">
    <mc:Choice Requires="p14">
      <p:transition spd="slow" p14:dur="2000" advTm="9023"/>
    </mc:Choice>
    <mc:Fallback xmlns="">
      <p:transition spd="slow" advTm="9023"/>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7514" y="26193"/>
            <a:ext cx="121920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Exponential scaling of training time with performance </a:t>
            </a:r>
            <a:endParaRPr sz="3467" dirty="0">
              <a:latin typeface="Comic Sans MS" panose="030F0902030302020204" pitchFamily="66" charset="0"/>
              <a:ea typeface="Lora"/>
              <a:cs typeface="Lora"/>
              <a:sym typeface="Lora"/>
            </a:endParaRPr>
          </a:p>
        </p:txBody>
      </p:sp>
      <p:sp>
        <p:nvSpPr>
          <p:cNvPr id="16" name="Google Shape;69;p14">
            <a:extLst>
              <a:ext uri="{FF2B5EF4-FFF2-40B4-BE49-F238E27FC236}">
                <a16:creationId xmlns:a16="http://schemas.microsoft.com/office/drawing/2014/main" id="{12044715-1671-9C4C-85A8-25A2F39A8975}"/>
              </a:ext>
            </a:extLst>
          </p:cNvPr>
          <p:cNvSpPr txBox="1">
            <a:spLocks/>
          </p:cNvSpPr>
          <p:nvPr/>
        </p:nvSpPr>
        <p:spPr>
          <a:xfrm>
            <a:off x="-8103" y="6411321"/>
            <a:ext cx="10752357" cy="52753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pPr marL="162556">
              <a:buSzPts val="1680"/>
            </a:pPr>
            <a:r>
              <a:rPr lang="en-US" sz="1467" dirty="0"/>
              <a:t>Source: “</a:t>
            </a:r>
            <a:r>
              <a:rPr lang="en-US" sz="1467" dirty="0" err="1"/>
              <a:t>LLaMA</a:t>
            </a:r>
            <a:r>
              <a:rPr lang="en-US" sz="1467" dirty="0"/>
              <a:t>: Open and efficient foundation language models” by </a:t>
            </a:r>
            <a:r>
              <a:rPr lang="en-US" sz="1467" dirty="0" err="1"/>
              <a:t>Touvron</a:t>
            </a:r>
            <a:r>
              <a:rPr lang="en-US" sz="1467" dirty="0"/>
              <a:t> et al. 2023</a:t>
            </a:r>
            <a:endParaRPr lang="en-US" sz="133" dirty="0">
              <a:latin typeface="Comic Sans MS" panose="030F0902030302020204" pitchFamily="66" charset="0"/>
            </a:endParaRPr>
          </a:p>
        </p:txBody>
      </p:sp>
      <p:pic>
        <p:nvPicPr>
          <p:cNvPr id="4" name="Picture 3">
            <a:extLst>
              <a:ext uri="{FF2B5EF4-FFF2-40B4-BE49-F238E27FC236}">
                <a16:creationId xmlns:a16="http://schemas.microsoft.com/office/drawing/2014/main" id="{383CF280-5D38-DEF4-A744-C965B8E49775}"/>
              </a:ext>
            </a:extLst>
          </p:cNvPr>
          <p:cNvPicPr>
            <a:picLocks noChangeAspect="1"/>
          </p:cNvPicPr>
          <p:nvPr/>
        </p:nvPicPr>
        <p:blipFill>
          <a:blip r:embed="rId3"/>
          <a:stretch>
            <a:fillRect/>
          </a:stretch>
        </p:blipFill>
        <p:spPr>
          <a:xfrm>
            <a:off x="2534536" y="1173357"/>
            <a:ext cx="6832600" cy="5080000"/>
          </a:xfrm>
          <a:prstGeom prst="rect">
            <a:avLst/>
          </a:prstGeom>
        </p:spPr>
      </p:pic>
    </p:spTree>
    <p:extLst>
      <p:ext uri="{BB962C8B-B14F-4D97-AF65-F5344CB8AC3E}">
        <p14:creationId xmlns:p14="http://schemas.microsoft.com/office/powerpoint/2010/main" val="34120809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7514" y="26193"/>
            <a:ext cx="121920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Inference is also computationally heavy</a:t>
            </a:r>
            <a:endParaRPr sz="3467" dirty="0">
              <a:latin typeface="Comic Sans MS" panose="030F0902030302020204" pitchFamily="66" charset="0"/>
              <a:ea typeface="Lora"/>
              <a:cs typeface="Lora"/>
              <a:sym typeface="Lora"/>
            </a:endParaRPr>
          </a:p>
        </p:txBody>
      </p:sp>
      <p:sp>
        <p:nvSpPr>
          <p:cNvPr id="3" name="Text Placeholder 2">
            <a:extLst>
              <a:ext uri="{FF2B5EF4-FFF2-40B4-BE49-F238E27FC236}">
                <a16:creationId xmlns:a16="http://schemas.microsoft.com/office/drawing/2014/main" id="{2DC9067E-964F-784D-8F54-131F2388D040}"/>
              </a:ext>
            </a:extLst>
          </p:cNvPr>
          <p:cNvSpPr>
            <a:spLocks noGrp="1"/>
          </p:cNvSpPr>
          <p:nvPr>
            <p:ph type="body" idx="1"/>
          </p:nvPr>
        </p:nvSpPr>
        <p:spPr>
          <a:xfrm>
            <a:off x="237992" y="4306957"/>
            <a:ext cx="11671089" cy="2084606"/>
          </a:xfrm>
        </p:spPr>
        <p:txBody>
          <a:bodyPr>
            <a:normAutofit/>
          </a:bodyPr>
          <a:lstStyle/>
          <a:p>
            <a:pPr marL="152396" indent="0">
              <a:buNone/>
            </a:pPr>
            <a:r>
              <a:rPr lang="en-US" sz="2200" dirty="0">
                <a:latin typeface="Comic Sans MS" panose="030F0902030302020204" pitchFamily="66" charset="0"/>
              </a:rPr>
              <a:t>Note Mistral-7B: </a:t>
            </a:r>
            <a:endParaRPr lang="en-US" sz="2133" b="1" dirty="0">
              <a:latin typeface="Comic Sans MS" panose="030F0902030302020204" pitchFamily="66" charset="0"/>
            </a:endParaRPr>
          </a:p>
          <a:p>
            <a:r>
              <a:rPr lang="en-US" dirty="0">
                <a:latin typeface="Comic Sans MS" panose="030F0902030302020204" pitchFamily="66" charset="0"/>
              </a:rPr>
              <a:t>Grouped-query attention</a:t>
            </a:r>
          </a:p>
          <a:p>
            <a:r>
              <a:rPr lang="en-US" dirty="0">
                <a:latin typeface="Comic Sans MS" panose="030F0902030302020204" pitchFamily="66" charset="0"/>
              </a:rPr>
              <a:t>Sliding window attention</a:t>
            </a:r>
          </a:p>
          <a:p>
            <a:pPr marL="152396" indent="0">
              <a:buNone/>
            </a:pPr>
            <a:endParaRPr lang="en-US"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None/>
            </a:pPr>
            <a:endParaRPr lang="en-US" sz="2133" dirty="0">
              <a:latin typeface="Comic Sans MS" panose="030F0902030302020204" pitchFamily="66" charset="0"/>
            </a:endParaRPr>
          </a:p>
        </p:txBody>
      </p:sp>
      <p:sp>
        <p:nvSpPr>
          <p:cNvPr id="10" name="Rectangle 9">
            <a:extLst>
              <a:ext uri="{FF2B5EF4-FFF2-40B4-BE49-F238E27FC236}">
                <a16:creationId xmlns:a16="http://schemas.microsoft.com/office/drawing/2014/main" id="{057C8996-BA8F-3048-9D34-F375F3F88208}"/>
              </a:ext>
            </a:extLst>
          </p:cNvPr>
          <p:cNvSpPr/>
          <p:nvPr/>
        </p:nvSpPr>
        <p:spPr>
          <a:xfrm>
            <a:off x="11663679" y="1624001"/>
            <a:ext cx="490807" cy="6849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4" name="Rectangle 13">
            <a:extLst>
              <a:ext uri="{FF2B5EF4-FFF2-40B4-BE49-F238E27FC236}">
                <a16:creationId xmlns:a16="http://schemas.microsoft.com/office/drawing/2014/main" id="{0A6DB6A3-88E2-F042-B515-8BF2B6779728}"/>
              </a:ext>
            </a:extLst>
          </p:cNvPr>
          <p:cNvSpPr/>
          <p:nvPr/>
        </p:nvSpPr>
        <p:spPr>
          <a:xfrm>
            <a:off x="11343605" y="1383218"/>
            <a:ext cx="810881" cy="2948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6" name="Google Shape;69;p14">
            <a:extLst>
              <a:ext uri="{FF2B5EF4-FFF2-40B4-BE49-F238E27FC236}">
                <a16:creationId xmlns:a16="http://schemas.microsoft.com/office/drawing/2014/main" id="{12044715-1671-9C4C-85A8-25A2F39A8975}"/>
              </a:ext>
            </a:extLst>
          </p:cNvPr>
          <p:cNvSpPr txBox="1">
            <a:spLocks/>
          </p:cNvSpPr>
          <p:nvPr/>
        </p:nvSpPr>
        <p:spPr>
          <a:xfrm>
            <a:off x="-8103" y="6411321"/>
            <a:ext cx="10752357" cy="52753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pPr marL="162556">
              <a:buSzPts val="1680"/>
            </a:pPr>
            <a:r>
              <a:rPr lang="en-US" sz="1467" dirty="0"/>
              <a:t>Source: Hugging Face – LLM perf leaderboard - 2023</a:t>
            </a:r>
            <a:endParaRPr lang="en-US" sz="133" dirty="0">
              <a:latin typeface="Comic Sans MS" panose="030F0902030302020204" pitchFamily="66" charset="0"/>
            </a:endParaRPr>
          </a:p>
        </p:txBody>
      </p:sp>
      <p:pic>
        <p:nvPicPr>
          <p:cNvPr id="2" name="Picture 1">
            <a:extLst>
              <a:ext uri="{FF2B5EF4-FFF2-40B4-BE49-F238E27FC236}">
                <a16:creationId xmlns:a16="http://schemas.microsoft.com/office/drawing/2014/main" id="{ACD940C9-E3EC-C3CC-4EA7-2B10F02074C7}"/>
              </a:ext>
            </a:extLst>
          </p:cNvPr>
          <p:cNvPicPr>
            <a:picLocks noChangeAspect="1"/>
          </p:cNvPicPr>
          <p:nvPr/>
        </p:nvPicPr>
        <p:blipFill>
          <a:blip r:embed="rId3"/>
          <a:stretch>
            <a:fillRect/>
          </a:stretch>
        </p:blipFill>
        <p:spPr>
          <a:xfrm>
            <a:off x="4234161" y="1173357"/>
            <a:ext cx="6832600" cy="5080000"/>
          </a:xfrm>
          <a:prstGeom prst="rect">
            <a:avLst/>
          </a:prstGeom>
        </p:spPr>
      </p:pic>
    </p:spTree>
    <p:extLst>
      <p:ext uri="{BB962C8B-B14F-4D97-AF65-F5344CB8AC3E}">
        <p14:creationId xmlns:p14="http://schemas.microsoft.com/office/powerpoint/2010/main" val="22074962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237992" y="89989"/>
            <a:ext cx="7127427"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Overview &amp; high-level taxonomy</a:t>
            </a:r>
            <a:endParaRPr sz="3467" dirty="0">
              <a:latin typeface="Comic Sans MS" panose="030F0902030302020204" pitchFamily="66" charset="0"/>
              <a:ea typeface="Lora"/>
              <a:cs typeface="Lora"/>
              <a:sym typeface="Lora"/>
            </a:endParaRPr>
          </a:p>
        </p:txBody>
      </p:sp>
      <p:pic>
        <p:nvPicPr>
          <p:cNvPr id="5" name="Picture 4">
            <a:extLst>
              <a:ext uri="{FF2B5EF4-FFF2-40B4-BE49-F238E27FC236}">
                <a16:creationId xmlns:a16="http://schemas.microsoft.com/office/drawing/2014/main" id="{26981394-1EEF-CF45-5F5C-DB4D2AFDCCA9}"/>
              </a:ext>
            </a:extLst>
          </p:cNvPr>
          <p:cNvPicPr>
            <a:picLocks noChangeAspect="1"/>
          </p:cNvPicPr>
          <p:nvPr/>
        </p:nvPicPr>
        <p:blipFill>
          <a:blip r:embed="rId3"/>
          <a:stretch>
            <a:fillRect/>
          </a:stretch>
        </p:blipFill>
        <p:spPr>
          <a:xfrm>
            <a:off x="8278699" y="0"/>
            <a:ext cx="3913301" cy="6634649"/>
          </a:xfrm>
          <a:prstGeom prst="rect">
            <a:avLst/>
          </a:prstGeom>
        </p:spPr>
      </p:pic>
      <p:sp>
        <p:nvSpPr>
          <p:cNvPr id="6" name="Text Placeholder 2">
            <a:extLst>
              <a:ext uri="{FF2B5EF4-FFF2-40B4-BE49-F238E27FC236}">
                <a16:creationId xmlns:a16="http://schemas.microsoft.com/office/drawing/2014/main" id="{504B9CCF-0D0A-8FFE-66A2-F99AAA1496BC}"/>
              </a:ext>
            </a:extLst>
          </p:cNvPr>
          <p:cNvSpPr>
            <a:spLocks noGrp="1"/>
          </p:cNvSpPr>
          <p:nvPr>
            <p:ph type="body" idx="1"/>
          </p:nvPr>
        </p:nvSpPr>
        <p:spPr>
          <a:xfrm>
            <a:off x="595801" y="1622690"/>
            <a:ext cx="7127427" cy="4751606"/>
          </a:xfrm>
        </p:spPr>
        <p:txBody>
          <a:bodyPr>
            <a:normAutofit/>
          </a:bodyPr>
          <a:lstStyle/>
          <a:p>
            <a:r>
              <a:rPr lang="en-US" sz="2200" b="1" dirty="0">
                <a:latin typeface="Comic Sans MS" panose="030F0902030302020204" pitchFamily="66" charset="0"/>
              </a:rPr>
              <a:t>This presentation will focus on </a:t>
            </a:r>
            <a:r>
              <a:rPr lang="en-US" sz="2200" b="1" dirty="0">
                <a:solidFill>
                  <a:srgbClr val="FF0000"/>
                </a:solidFill>
                <a:latin typeface="Comic Sans MS" panose="030F0902030302020204" pitchFamily="66" charset="0"/>
              </a:rPr>
              <a:t>Model-Centric</a:t>
            </a:r>
            <a:r>
              <a:rPr lang="en-US" sz="2200" b="1" dirty="0">
                <a:latin typeface="Comic Sans MS" panose="030F0902030302020204" pitchFamily="66" charset="0"/>
              </a:rPr>
              <a:t> methods for efficient generative AI</a:t>
            </a:r>
          </a:p>
          <a:p>
            <a:pPr marL="152396" indent="0">
              <a:buNone/>
            </a:pPr>
            <a:endParaRPr lang="en-US" sz="2200" b="1" dirty="0">
              <a:latin typeface="Comic Sans MS" panose="030F0902030302020204" pitchFamily="66" charset="0"/>
            </a:endParaRPr>
          </a:p>
          <a:p>
            <a:r>
              <a:rPr lang="en-US" sz="2200" b="1" dirty="0">
                <a:latin typeface="Comic Sans MS" panose="030F0902030302020204" pitchFamily="66" charset="0"/>
              </a:rPr>
              <a:t>But note that there are also other approaches for efficient generative AI</a:t>
            </a:r>
            <a:endParaRPr lang="en-US" sz="2133" b="1" dirty="0">
              <a:latin typeface="Comic Sans MS" panose="030F0902030302020204" pitchFamily="66" charset="0"/>
            </a:endParaRPr>
          </a:p>
          <a:p>
            <a:pPr lvl="1"/>
            <a:r>
              <a:rPr lang="en-US" dirty="0">
                <a:latin typeface="Comic Sans MS" panose="030F0902030302020204" pitchFamily="66" charset="0"/>
              </a:rPr>
              <a:t>Data-Centric methods (e.g., data selection)</a:t>
            </a:r>
          </a:p>
          <a:p>
            <a:pPr lvl="1"/>
            <a:r>
              <a:rPr lang="en-US" dirty="0">
                <a:latin typeface="Comic Sans MS" panose="030F0902030302020204" pitchFamily="66" charset="0"/>
              </a:rPr>
              <a:t>Frameworks (e.g., Megatron, </a:t>
            </a:r>
            <a:r>
              <a:rPr lang="en-US" dirty="0" err="1">
                <a:latin typeface="Comic Sans MS" panose="030F0902030302020204" pitchFamily="66" charset="0"/>
              </a:rPr>
              <a:t>DeepSpeed</a:t>
            </a:r>
            <a:r>
              <a:rPr lang="en-US" dirty="0">
                <a:latin typeface="Comic Sans MS" panose="030F0902030302020204" pitchFamily="66" charset="0"/>
              </a:rPr>
              <a:t>)</a:t>
            </a:r>
          </a:p>
          <a:p>
            <a:pPr marL="152396" indent="0">
              <a:buNone/>
            </a:pPr>
            <a:endParaRPr lang="en-US"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None/>
            </a:pPr>
            <a:endParaRPr lang="en-US" sz="2133" dirty="0">
              <a:latin typeface="Comic Sans MS" panose="030F0902030302020204" pitchFamily="66" charset="0"/>
            </a:endParaRPr>
          </a:p>
        </p:txBody>
      </p:sp>
      <p:sp>
        <p:nvSpPr>
          <p:cNvPr id="7" name="Google Shape;69;p14">
            <a:extLst>
              <a:ext uri="{FF2B5EF4-FFF2-40B4-BE49-F238E27FC236}">
                <a16:creationId xmlns:a16="http://schemas.microsoft.com/office/drawing/2014/main" id="{F2EBEE48-C694-8746-6E15-3BA69C605C8E}"/>
              </a:ext>
            </a:extLst>
          </p:cNvPr>
          <p:cNvSpPr txBox="1">
            <a:spLocks/>
          </p:cNvSpPr>
          <p:nvPr/>
        </p:nvSpPr>
        <p:spPr>
          <a:xfrm>
            <a:off x="-8103" y="6411321"/>
            <a:ext cx="10752357" cy="52753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pPr marL="162556">
              <a:buSzPts val="1680"/>
            </a:pPr>
            <a:r>
              <a:rPr lang="en-US" sz="1467" dirty="0"/>
              <a:t>Source: “Efficient Large Language Models: A Survey” by Wan et al. 2024</a:t>
            </a:r>
            <a:endParaRPr lang="en-US" sz="133" dirty="0">
              <a:latin typeface="Comic Sans MS" panose="030F0902030302020204" pitchFamily="66" charset="0"/>
            </a:endParaRPr>
          </a:p>
        </p:txBody>
      </p:sp>
    </p:spTree>
    <p:extLst>
      <p:ext uri="{BB962C8B-B14F-4D97-AF65-F5344CB8AC3E}">
        <p14:creationId xmlns:p14="http://schemas.microsoft.com/office/powerpoint/2010/main" val="5205322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7514" y="26193"/>
            <a:ext cx="121920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Model compression methods</a:t>
            </a:r>
            <a:endParaRPr sz="3467" dirty="0">
              <a:latin typeface="Comic Sans MS" panose="030F0902030302020204" pitchFamily="66" charset="0"/>
              <a:ea typeface="Lora"/>
              <a:cs typeface="Lora"/>
              <a:sym typeface="Lora"/>
            </a:endParaRPr>
          </a:p>
        </p:txBody>
      </p:sp>
      <p:sp>
        <p:nvSpPr>
          <p:cNvPr id="16" name="Google Shape;69;p14">
            <a:extLst>
              <a:ext uri="{FF2B5EF4-FFF2-40B4-BE49-F238E27FC236}">
                <a16:creationId xmlns:a16="http://schemas.microsoft.com/office/drawing/2014/main" id="{12044715-1671-9C4C-85A8-25A2F39A8975}"/>
              </a:ext>
            </a:extLst>
          </p:cNvPr>
          <p:cNvSpPr txBox="1">
            <a:spLocks/>
          </p:cNvSpPr>
          <p:nvPr/>
        </p:nvSpPr>
        <p:spPr>
          <a:xfrm>
            <a:off x="-8103" y="6411321"/>
            <a:ext cx="10752357" cy="52753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pPr marL="162556">
              <a:buSzPts val="1680"/>
            </a:pPr>
            <a:r>
              <a:rPr lang="en-US" sz="1467" dirty="0"/>
              <a:t>Source: “Efficient Large Language Models: A Survey” by Wan et al. 2024</a:t>
            </a:r>
            <a:endParaRPr lang="en-US" sz="133" dirty="0">
              <a:latin typeface="Comic Sans MS" panose="030F0902030302020204" pitchFamily="66" charset="0"/>
            </a:endParaRPr>
          </a:p>
        </p:txBody>
      </p:sp>
      <p:pic>
        <p:nvPicPr>
          <p:cNvPr id="2" name="Picture 1">
            <a:extLst>
              <a:ext uri="{FF2B5EF4-FFF2-40B4-BE49-F238E27FC236}">
                <a16:creationId xmlns:a16="http://schemas.microsoft.com/office/drawing/2014/main" id="{B6C45282-EFFD-6B87-86A9-12188BAE591A}"/>
              </a:ext>
            </a:extLst>
          </p:cNvPr>
          <p:cNvPicPr>
            <a:picLocks noChangeAspect="1"/>
          </p:cNvPicPr>
          <p:nvPr/>
        </p:nvPicPr>
        <p:blipFill>
          <a:blip r:embed="rId3"/>
          <a:stretch>
            <a:fillRect/>
          </a:stretch>
        </p:blipFill>
        <p:spPr>
          <a:xfrm>
            <a:off x="2241149" y="1140821"/>
            <a:ext cx="7099300" cy="5270500"/>
          </a:xfrm>
          <a:prstGeom prst="rect">
            <a:avLst/>
          </a:prstGeom>
        </p:spPr>
      </p:pic>
      <p:pic>
        <p:nvPicPr>
          <p:cNvPr id="4" name="Picture 3">
            <a:extLst>
              <a:ext uri="{FF2B5EF4-FFF2-40B4-BE49-F238E27FC236}">
                <a16:creationId xmlns:a16="http://schemas.microsoft.com/office/drawing/2014/main" id="{E1C1710C-25FE-49BA-80A8-4C6BE9FE435E}"/>
              </a:ext>
            </a:extLst>
          </p:cNvPr>
          <p:cNvPicPr>
            <a:picLocks noChangeAspect="1"/>
          </p:cNvPicPr>
          <p:nvPr/>
        </p:nvPicPr>
        <p:blipFill>
          <a:blip r:embed="rId4"/>
          <a:stretch>
            <a:fillRect/>
          </a:stretch>
        </p:blipFill>
        <p:spPr>
          <a:xfrm>
            <a:off x="6807752" y="2756915"/>
            <a:ext cx="2813326" cy="3831786"/>
          </a:xfrm>
          <a:prstGeom prst="rect">
            <a:avLst/>
          </a:prstGeom>
        </p:spPr>
      </p:pic>
      <p:pic>
        <p:nvPicPr>
          <p:cNvPr id="6" name="Picture 5">
            <a:extLst>
              <a:ext uri="{FF2B5EF4-FFF2-40B4-BE49-F238E27FC236}">
                <a16:creationId xmlns:a16="http://schemas.microsoft.com/office/drawing/2014/main" id="{F1CCA917-AEDD-1B94-57BF-51A702EF09D9}"/>
              </a:ext>
            </a:extLst>
          </p:cNvPr>
          <p:cNvPicPr>
            <a:picLocks noChangeAspect="1"/>
          </p:cNvPicPr>
          <p:nvPr/>
        </p:nvPicPr>
        <p:blipFill>
          <a:blip r:embed="rId4"/>
          <a:stretch>
            <a:fillRect/>
          </a:stretch>
        </p:blipFill>
        <p:spPr>
          <a:xfrm>
            <a:off x="4651823" y="4315000"/>
            <a:ext cx="2813326" cy="357808"/>
          </a:xfrm>
          <a:prstGeom prst="rect">
            <a:avLst/>
          </a:prstGeom>
        </p:spPr>
      </p:pic>
    </p:spTree>
    <p:extLst>
      <p:ext uri="{BB962C8B-B14F-4D97-AF65-F5344CB8AC3E}">
        <p14:creationId xmlns:p14="http://schemas.microsoft.com/office/powerpoint/2010/main" val="26294039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0" y="0"/>
            <a:ext cx="121920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Quantization methods</a:t>
            </a:r>
            <a:endParaRPr sz="3467" dirty="0">
              <a:latin typeface="Comic Sans MS" panose="030F0902030302020204" pitchFamily="66" charset="0"/>
              <a:ea typeface="Lora"/>
              <a:cs typeface="Lora"/>
              <a:sym typeface="Lora"/>
            </a:endParaRPr>
          </a:p>
        </p:txBody>
      </p:sp>
      <p:sp>
        <p:nvSpPr>
          <p:cNvPr id="3" name="Text Placeholder 2">
            <a:extLst>
              <a:ext uri="{FF2B5EF4-FFF2-40B4-BE49-F238E27FC236}">
                <a16:creationId xmlns:a16="http://schemas.microsoft.com/office/drawing/2014/main" id="{2DC9067E-964F-784D-8F54-131F2388D040}"/>
              </a:ext>
            </a:extLst>
          </p:cNvPr>
          <p:cNvSpPr>
            <a:spLocks noGrp="1"/>
          </p:cNvSpPr>
          <p:nvPr>
            <p:ph type="body" idx="1"/>
          </p:nvPr>
        </p:nvSpPr>
        <p:spPr>
          <a:xfrm>
            <a:off x="252353" y="1621486"/>
            <a:ext cx="11671089" cy="5053604"/>
          </a:xfrm>
        </p:spPr>
        <p:txBody>
          <a:bodyPr>
            <a:normAutofit/>
          </a:bodyPr>
          <a:lstStyle/>
          <a:p>
            <a:pPr marL="152396" indent="0">
              <a:buNone/>
            </a:pPr>
            <a:endParaRPr lang="en-US" sz="2133" b="1" dirty="0">
              <a:latin typeface="Comic Sans MS" panose="030F0902030302020204" pitchFamily="66" charset="0"/>
            </a:endParaRPr>
          </a:p>
          <a:p>
            <a:pPr marL="152396" indent="0">
              <a:buNone/>
            </a:pPr>
            <a:endParaRPr lang="en-US" sz="2133" b="1" dirty="0">
              <a:latin typeface="Comic Sans MS" panose="030F0902030302020204" pitchFamily="66" charset="0"/>
            </a:endParaRPr>
          </a:p>
          <a:p>
            <a:pPr marL="152396" indent="0">
              <a:buNone/>
            </a:pPr>
            <a:endParaRPr lang="en-US" sz="2133" b="1" dirty="0">
              <a:latin typeface="Comic Sans MS" panose="030F0902030302020204" pitchFamily="66" charset="0"/>
            </a:endParaRPr>
          </a:p>
          <a:p>
            <a:r>
              <a:rPr lang="en-US" dirty="0">
                <a:latin typeface="Comic Sans MS" panose="030F0902030302020204" pitchFamily="66" charset="0"/>
              </a:rPr>
              <a:t>Example: from 32-bit floating point to 8-bit integer representations of weights and/or activations</a:t>
            </a:r>
          </a:p>
          <a:p>
            <a:endParaRPr lang="en-US" dirty="0">
              <a:latin typeface="Comic Sans MS" panose="030F0902030302020204" pitchFamily="66" charset="0"/>
            </a:endParaRPr>
          </a:p>
          <a:p>
            <a:endParaRPr lang="en-US" dirty="0">
              <a:latin typeface="Comic Sans MS" panose="030F0902030302020204" pitchFamily="66" charset="0"/>
            </a:endParaRPr>
          </a:p>
          <a:p>
            <a:r>
              <a:rPr lang="en-US" dirty="0">
                <a:latin typeface="Comic Sans MS" panose="030F0902030302020204" pitchFamily="66" charset="0"/>
              </a:rPr>
              <a:t>Post-Training Quantization (PTQ)</a:t>
            </a:r>
          </a:p>
          <a:p>
            <a:pPr lvl="1"/>
            <a:r>
              <a:rPr lang="en-US" dirty="0">
                <a:latin typeface="Comic Sans MS" panose="030F0902030302020204" pitchFamily="66" charset="0"/>
              </a:rPr>
              <a:t>Weight-Only quantization (e.g., LLM.int8() to reduce memory usage during inference)</a:t>
            </a:r>
          </a:p>
          <a:p>
            <a:pPr lvl="1"/>
            <a:r>
              <a:rPr lang="en-US" dirty="0">
                <a:latin typeface="Comic Sans MS" panose="030F0902030302020204" pitchFamily="66" charset="0"/>
              </a:rPr>
              <a:t>Weight-Activation co-quantization: much harder because activations often include outliers</a:t>
            </a:r>
          </a:p>
          <a:p>
            <a:pPr lvl="1"/>
            <a:r>
              <a:rPr lang="en-US" dirty="0">
                <a:latin typeface="Comic Sans MS" panose="030F0902030302020204" pitchFamily="66" charset="0"/>
              </a:rPr>
              <a:t>It only requires a small validation dataset for final tuning of weights</a:t>
            </a:r>
          </a:p>
          <a:p>
            <a:endParaRPr lang="en-US" dirty="0">
              <a:latin typeface="Comic Sans MS" panose="030F0902030302020204" pitchFamily="66" charset="0"/>
            </a:endParaRPr>
          </a:p>
          <a:p>
            <a:r>
              <a:rPr lang="en-US" dirty="0">
                <a:latin typeface="Comic Sans MS" panose="030F0902030302020204" pitchFamily="66" charset="0"/>
              </a:rPr>
              <a:t>Quantization-Aware Training (QAT)</a:t>
            </a:r>
          </a:p>
          <a:p>
            <a:pPr lvl="1"/>
            <a:r>
              <a:rPr lang="en-US" dirty="0">
                <a:latin typeface="Comic Sans MS" panose="030F0902030302020204" pitchFamily="66" charset="0"/>
              </a:rPr>
              <a:t>Goal: learn quantization-friendly representations</a:t>
            </a:r>
          </a:p>
          <a:p>
            <a:pPr lvl="1"/>
            <a:r>
              <a:rPr lang="en-US" dirty="0">
                <a:latin typeface="Comic Sans MS" panose="030F0902030302020204" pitchFamily="66" charset="0"/>
              </a:rPr>
              <a:t>But requires the complete training dataset</a:t>
            </a: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None/>
            </a:pPr>
            <a:endParaRPr lang="en-US" sz="2133" dirty="0">
              <a:latin typeface="Comic Sans MS" panose="030F0902030302020204" pitchFamily="66" charset="0"/>
            </a:endParaRPr>
          </a:p>
        </p:txBody>
      </p:sp>
      <p:sp>
        <p:nvSpPr>
          <p:cNvPr id="16" name="Google Shape;69;p14">
            <a:extLst>
              <a:ext uri="{FF2B5EF4-FFF2-40B4-BE49-F238E27FC236}">
                <a16:creationId xmlns:a16="http://schemas.microsoft.com/office/drawing/2014/main" id="{12044715-1671-9C4C-85A8-25A2F39A8975}"/>
              </a:ext>
            </a:extLst>
          </p:cNvPr>
          <p:cNvSpPr txBox="1">
            <a:spLocks/>
          </p:cNvSpPr>
          <p:nvPr/>
        </p:nvSpPr>
        <p:spPr>
          <a:xfrm>
            <a:off x="-8103" y="6411321"/>
            <a:ext cx="10752357" cy="52753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pPr marL="162556">
              <a:buSzPts val="1680"/>
            </a:pPr>
            <a:r>
              <a:rPr lang="en-US" sz="1467" dirty="0"/>
              <a:t>Source</a:t>
            </a:r>
            <a:r>
              <a:rPr lang="en-US" sz="1467"/>
              <a:t>: “Efficient </a:t>
            </a:r>
            <a:r>
              <a:rPr lang="en-US" sz="1467" dirty="0"/>
              <a:t>Large Language Models: A Survey” by Wan et al. 2024</a:t>
            </a:r>
            <a:endParaRPr lang="en-US" sz="133" dirty="0">
              <a:latin typeface="Comic Sans MS" panose="030F0902030302020204" pitchFamily="66" charset="0"/>
            </a:endParaRPr>
          </a:p>
        </p:txBody>
      </p:sp>
      <p:pic>
        <p:nvPicPr>
          <p:cNvPr id="7" name="Picture 6">
            <a:extLst>
              <a:ext uri="{FF2B5EF4-FFF2-40B4-BE49-F238E27FC236}">
                <a16:creationId xmlns:a16="http://schemas.microsoft.com/office/drawing/2014/main" id="{971F36EC-46CC-EBFB-85EF-21EAF111D4F3}"/>
              </a:ext>
            </a:extLst>
          </p:cNvPr>
          <p:cNvPicPr>
            <a:picLocks noChangeAspect="1"/>
          </p:cNvPicPr>
          <p:nvPr/>
        </p:nvPicPr>
        <p:blipFill>
          <a:blip r:embed="rId3"/>
          <a:stretch>
            <a:fillRect/>
          </a:stretch>
        </p:blipFill>
        <p:spPr>
          <a:xfrm>
            <a:off x="3152536" y="1490227"/>
            <a:ext cx="5842000" cy="952500"/>
          </a:xfrm>
          <a:prstGeom prst="rect">
            <a:avLst/>
          </a:prstGeom>
        </p:spPr>
      </p:pic>
    </p:spTree>
    <p:extLst>
      <p:ext uri="{BB962C8B-B14F-4D97-AF65-F5344CB8AC3E}">
        <p14:creationId xmlns:p14="http://schemas.microsoft.com/office/powerpoint/2010/main" val="37576527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7514" y="26193"/>
            <a:ext cx="12192000" cy="989200"/>
          </a:xfrm>
          <a:prstGeom prst="rect">
            <a:avLst/>
          </a:prstGeom>
        </p:spPr>
        <p:txBody>
          <a:bodyPr spcFirstLastPara="1" wrap="square" lIns="121900" tIns="121900" rIns="121900" bIns="121900" anchor="b" anchorCtr="0">
            <a:noAutofit/>
          </a:bodyPr>
          <a:lstStyle/>
          <a:p>
            <a:pPr algn="ctr">
              <a:buSzPts val="990"/>
            </a:pPr>
            <a:r>
              <a:rPr lang="en-US" sz="3467" i="1" dirty="0">
                <a:latin typeface="Comic Sans MS" panose="030F0902030302020204" pitchFamily="66" charset="0"/>
                <a:ea typeface="Lora"/>
                <a:cs typeface="Lora"/>
                <a:sym typeface="Lora"/>
              </a:rPr>
              <a:t>Quantization methods</a:t>
            </a:r>
            <a:endParaRPr sz="3467" dirty="0">
              <a:latin typeface="Comic Sans MS" panose="030F0902030302020204" pitchFamily="66" charset="0"/>
              <a:ea typeface="Lora"/>
              <a:cs typeface="Lora"/>
              <a:sym typeface="Lora"/>
            </a:endParaRPr>
          </a:p>
        </p:txBody>
      </p:sp>
      <p:sp>
        <p:nvSpPr>
          <p:cNvPr id="3" name="Text Placeholder 2">
            <a:extLst>
              <a:ext uri="{FF2B5EF4-FFF2-40B4-BE49-F238E27FC236}">
                <a16:creationId xmlns:a16="http://schemas.microsoft.com/office/drawing/2014/main" id="{2DC9067E-964F-784D-8F54-131F2388D040}"/>
              </a:ext>
            </a:extLst>
          </p:cNvPr>
          <p:cNvSpPr>
            <a:spLocks noGrp="1"/>
          </p:cNvSpPr>
          <p:nvPr>
            <p:ph type="body" idx="1"/>
          </p:nvPr>
        </p:nvSpPr>
        <p:spPr>
          <a:xfrm>
            <a:off x="237992" y="1337959"/>
            <a:ext cx="11671089" cy="5053604"/>
          </a:xfrm>
        </p:spPr>
        <p:txBody>
          <a:bodyPr>
            <a:normAutofit/>
          </a:bodyPr>
          <a:lstStyle/>
          <a:p>
            <a:pPr marL="152396" indent="0">
              <a:buNone/>
            </a:pPr>
            <a:r>
              <a:rPr lang="en-US" sz="2200" dirty="0">
                <a:latin typeface="Comic Sans MS" panose="030F0902030302020204" pitchFamily="66" charset="0"/>
              </a:rPr>
              <a:t>Examples: </a:t>
            </a:r>
          </a:p>
          <a:p>
            <a:pPr marL="152396" indent="0">
              <a:buNone/>
            </a:pPr>
            <a:endParaRPr lang="en-US" sz="2133" b="1" dirty="0">
              <a:latin typeface="Comic Sans MS" panose="030F0902030302020204" pitchFamily="66" charset="0"/>
            </a:endParaRPr>
          </a:p>
          <a:p>
            <a:r>
              <a:rPr lang="en-US" dirty="0">
                <a:latin typeface="Comic Sans MS" panose="030F0902030302020204" pitchFamily="66" charset="0"/>
              </a:rPr>
              <a:t>GPTQ (3-4 bits/weight)</a:t>
            </a:r>
          </a:p>
          <a:p>
            <a:r>
              <a:rPr lang="en-US" dirty="0" err="1">
                <a:latin typeface="Comic Sans MS" panose="030F0902030302020204" pitchFamily="66" charset="0"/>
              </a:rPr>
              <a:t>ZeroQuant</a:t>
            </a:r>
            <a:r>
              <a:rPr lang="en-US" dirty="0">
                <a:latin typeface="Comic Sans MS" panose="030F0902030302020204" pitchFamily="66" charset="0"/>
              </a:rPr>
              <a:t> (PTQ weights &amp; activations)</a:t>
            </a:r>
          </a:p>
          <a:p>
            <a:r>
              <a:rPr lang="en-US" dirty="0" err="1">
                <a:latin typeface="Comic Sans MS" panose="030F0902030302020204" pitchFamily="66" charset="0"/>
              </a:rPr>
              <a:t>QuantGPT</a:t>
            </a:r>
            <a:r>
              <a:rPr lang="en-US" dirty="0">
                <a:latin typeface="Comic Sans MS" panose="030F0902030302020204" pitchFamily="66" charset="0"/>
              </a:rPr>
              <a:t> (QAT)</a:t>
            </a:r>
          </a:p>
          <a:p>
            <a:endParaRPr lang="en-US"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endParaRPr lang="en-US" sz="2133" dirty="0">
              <a:latin typeface="Comic Sans MS" panose="030F0902030302020204" pitchFamily="66" charset="0"/>
            </a:endParaRPr>
          </a:p>
          <a:p>
            <a:pPr marL="152396" indent="0">
              <a:buNone/>
            </a:pPr>
            <a:endParaRPr lang="en-US" sz="2133" dirty="0">
              <a:latin typeface="Comic Sans MS" panose="030F0902030302020204" pitchFamily="66" charset="0"/>
            </a:endParaRPr>
          </a:p>
        </p:txBody>
      </p:sp>
      <p:sp>
        <p:nvSpPr>
          <p:cNvPr id="16" name="Google Shape;69;p14">
            <a:extLst>
              <a:ext uri="{FF2B5EF4-FFF2-40B4-BE49-F238E27FC236}">
                <a16:creationId xmlns:a16="http://schemas.microsoft.com/office/drawing/2014/main" id="{12044715-1671-9C4C-85A8-25A2F39A8975}"/>
              </a:ext>
            </a:extLst>
          </p:cNvPr>
          <p:cNvSpPr txBox="1">
            <a:spLocks/>
          </p:cNvSpPr>
          <p:nvPr/>
        </p:nvSpPr>
        <p:spPr>
          <a:xfrm>
            <a:off x="-8103" y="6411321"/>
            <a:ext cx="10752357" cy="52753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pPr marL="162556">
              <a:buSzPts val="1680"/>
            </a:pPr>
            <a:r>
              <a:rPr lang="en-US" sz="1467" dirty="0"/>
              <a:t>Source</a:t>
            </a:r>
            <a:r>
              <a:rPr lang="en-US" sz="1467"/>
              <a:t>: “Efficient </a:t>
            </a:r>
            <a:r>
              <a:rPr lang="en-US" sz="1467" dirty="0"/>
              <a:t>Large Language Models: A Survey” by Wan et al. 2024</a:t>
            </a:r>
            <a:endParaRPr lang="en-US" sz="133" dirty="0">
              <a:latin typeface="Comic Sans MS" panose="030F0902030302020204" pitchFamily="66" charset="0"/>
            </a:endParaRPr>
          </a:p>
        </p:txBody>
      </p:sp>
      <p:pic>
        <p:nvPicPr>
          <p:cNvPr id="4" name="Picture 3">
            <a:extLst>
              <a:ext uri="{FF2B5EF4-FFF2-40B4-BE49-F238E27FC236}">
                <a16:creationId xmlns:a16="http://schemas.microsoft.com/office/drawing/2014/main" id="{335E486E-79EE-FF83-408C-EABFB22EA7ED}"/>
              </a:ext>
            </a:extLst>
          </p:cNvPr>
          <p:cNvPicPr>
            <a:picLocks noChangeAspect="1"/>
          </p:cNvPicPr>
          <p:nvPr/>
        </p:nvPicPr>
        <p:blipFill>
          <a:blip r:embed="rId3"/>
          <a:stretch>
            <a:fillRect/>
          </a:stretch>
        </p:blipFill>
        <p:spPr>
          <a:xfrm>
            <a:off x="5368075" y="1152399"/>
            <a:ext cx="5892800" cy="3898900"/>
          </a:xfrm>
          <a:prstGeom prst="rect">
            <a:avLst/>
          </a:prstGeom>
        </p:spPr>
      </p:pic>
      <p:pic>
        <p:nvPicPr>
          <p:cNvPr id="6" name="Picture 5">
            <a:extLst>
              <a:ext uri="{FF2B5EF4-FFF2-40B4-BE49-F238E27FC236}">
                <a16:creationId xmlns:a16="http://schemas.microsoft.com/office/drawing/2014/main" id="{0A14A1EB-730C-B534-796A-CB20578BF1F3}"/>
              </a:ext>
            </a:extLst>
          </p:cNvPr>
          <p:cNvPicPr>
            <a:picLocks noChangeAspect="1"/>
          </p:cNvPicPr>
          <p:nvPr/>
        </p:nvPicPr>
        <p:blipFill>
          <a:blip r:embed="rId4"/>
          <a:stretch>
            <a:fillRect/>
          </a:stretch>
        </p:blipFill>
        <p:spPr>
          <a:xfrm>
            <a:off x="4708181" y="5051299"/>
            <a:ext cx="7200900" cy="1193800"/>
          </a:xfrm>
          <a:prstGeom prst="rect">
            <a:avLst/>
          </a:prstGeom>
        </p:spPr>
      </p:pic>
    </p:spTree>
    <p:extLst>
      <p:ext uri="{BB962C8B-B14F-4D97-AF65-F5344CB8AC3E}">
        <p14:creationId xmlns:p14="http://schemas.microsoft.com/office/powerpoint/2010/main" val="2435786497"/>
      </p:ext>
    </p:extLst>
  </p:cSld>
  <p:clrMapOvr>
    <a:masterClrMapping/>
  </p:clrMapOvr>
</p:sld>
</file>

<file path=ppt/theme/theme1.xml><?xml version="1.0" encoding="utf-8"?>
<a:theme xmlns:a="http://schemas.openxmlformats.org/drawingml/2006/main" name="Tema1">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Tema1" id="{F592F0A3-6F6D-4876-BE93-E25CB35F0C16}" vid="{847D2A25-0883-49D8-BCC8-06572F7B9476}"/>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13899</TotalTime>
  <Words>1554</Words>
  <Application>Microsoft Macintosh PowerPoint</Application>
  <PresentationFormat>Widescreen</PresentationFormat>
  <Paragraphs>371</Paragraphs>
  <Slides>31</Slides>
  <Notes>31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Arial</vt:lpstr>
      <vt:lpstr>Calibri</vt:lpstr>
      <vt:lpstr>Comic Sans MS</vt:lpstr>
      <vt:lpstr>Economica</vt:lpstr>
      <vt:lpstr>Helvetica</vt:lpstr>
      <vt:lpstr>Open Sans</vt:lpstr>
      <vt:lpstr>Times New Roman</vt:lpstr>
      <vt:lpstr>Tema1</vt:lpstr>
      <vt:lpstr>PowerPoint Presentation</vt:lpstr>
      <vt:lpstr>Some LLMs and their training requirements</vt:lpstr>
      <vt:lpstr>Source: D.Ofer et al., “The language of proteins: NLP, machine learning &amp; protein sequences”</vt:lpstr>
      <vt:lpstr>Exponential scaling of training time with performance </vt:lpstr>
      <vt:lpstr>Inference is also computationally heavy</vt:lpstr>
      <vt:lpstr>Overview &amp; high-level taxonomy</vt:lpstr>
      <vt:lpstr>Model compression methods</vt:lpstr>
      <vt:lpstr>Quantization methods</vt:lpstr>
      <vt:lpstr>Quantization methods</vt:lpstr>
      <vt:lpstr> Neural network pruning</vt:lpstr>
      <vt:lpstr>Neural network pruning – after training</vt:lpstr>
      <vt:lpstr>Structured vs Unstructured pruning</vt:lpstr>
      <vt:lpstr>Low-Rank Approximations</vt:lpstr>
      <vt:lpstr>Knowledge Distillation (white-box vs black-box)</vt:lpstr>
      <vt:lpstr>Methods for efficient pre-training</vt:lpstr>
      <vt:lpstr>Mixed-Precision Acceleration</vt:lpstr>
      <vt:lpstr>Initialization methods</vt:lpstr>
      <vt:lpstr>PHEW: Paths with High Edge-Weights</vt:lpstr>
      <vt:lpstr>What we get from PHEW</vt:lpstr>
      <vt:lpstr>Methods for efficient fine-tuning</vt:lpstr>
      <vt:lpstr>Methods for parameter-efficient fine-tuning</vt:lpstr>
      <vt:lpstr>Methods for memory-efficient fine-tuning</vt:lpstr>
      <vt:lpstr>Methods for efficient inference</vt:lpstr>
      <vt:lpstr>Speculative Decoding</vt:lpstr>
      <vt:lpstr>KV-Cache Optimization</vt:lpstr>
      <vt:lpstr>Efficient architectures</vt:lpstr>
      <vt:lpstr>More advanced attention architectures</vt:lpstr>
      <vt:lpstr>Mixture-of-Experts models</vt:lpstr>
      <vt:lpstr>Long-context LLMs</vt:lpstr>
      <vt:lpstr>An excellent survey (Arxiv: 2312.03863) </vt:lpstr>
      <vt:lpstr>Thanks for your attention  Please email me if you have any questions or feedback  c.dovrolis@cyi.ac.cy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Continual Learning with Connection Level Changes</dc:title>
  <dc:creator>Gurbuz, Mustafa Burak</dc:creator>
  <cp:lastModifiedBy>Konstantinos Dovrolis</cp:lastModifiedBy>
  <cp:revision>140</cp:revision>
  <dcterms:created xsi:type="dcterms:W3CDTF">2022-03-01T22:01:41Z</dcterms:created>
  <dcterms:modified xsi:type="dcterms:W3CDTF">2024-05-10T11:54:02Z</dcterms:modified>
</cp:coreProperties>
</file>

<file path=docProps/thumbnail.jpeg>
</file>